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8"/>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3" r:id="rId18"/>
    <p:sldId id="270" r:id="rId19"/>
    <p:sldId id="468" r:id="rId20"/>
    <p:sldId id="469" r:id="rId21"/>
    <p:sldId id="470"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2" autoAdjust="0"/>
    <p:restoredTop sz="94660"/>
  </p:normalViewPr>
  <p:slideViewPr>
    <p:cSldViewPr snapToGrid="0">
      <p:cViewPr varScale="1">
        <p:scale>
          <a:sx n="81" d="100"/>
          <a:sy n="81" d="100"/>
        </p:scale>
        <p:origin x="120" y="6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4559B7-AEF7-4C4D-B055-015B77B06702}" type="datetimeFigureOut">
              <a:rPr lang="en-GB" smtClean="0"/>
              <a:t>02/07/2020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122BD6-39E7-42FC-8FF6-D3A8F61510E5}" type="slidenum">
              <a:rPr lang="en-GB" smtClean="0"/>
              <a:t>‹#›</a:t>
            </a:fld>
            <a:endParaRPr lang="en-GB"/>
          </a:p>
        </p:txBody>
      </p:sp>
    </p:spTree>
    <p:extLst>
      <p:ext uri="{BB962C8B-B14F-4D97-AF65-F5344CB8AC3E}">
        <p14:creationId xmlns:p14="http://schemas.microsoft.com/office/powerpoint/2010/main" val="3618734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1</a:t>
            </a:fld>
            <a:endParaRPr lang="en-US"/>
          </a:p>
        </p:txBody>
      </p:sp>
    </p:spTree>
    <p:extLst>
      <p:ext uri="{BB962C8B-B14F-4D97-AF65-F5344CB8AC3E}">
        <p14:creationId xmlns:p14="http://schemas.microsoft.com/office/powerpoint/2010/main" val="416474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12</a:t>
            </a:fld>
            <a:endParaRPr lang="en-US"/>
          </a:p>
        </p:txBody>
      </p:sp>
    </p:spTree>
    <p:extLst>
      <p:ext uri="{BB962C8B-B14F-4D97-AF65-F5344CB8AC3E}">
        <p14:creationId xmlns:p14="http://schemas.microsoft.com/office/powerpoint/2010/main" val="241948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13</a:t>
            </a:fld>
            <a:endParaRPr lang="en-US"/>
          </a:p>
        </p:txBody>
      </p:sp>
    </p:spTree>
    <p:extLst>
      <p:ext uri="{BB962C8B-B14F-4D97-AF65-F5344CB8AC3E}">
        <p14:creationId xmlns:p14="http://schemas.microsoft.com/office/powerpoint/2010/main" val="19210254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14</a:t>
            </a:fld>
            <a:endParaRPr lang="en-US"/>
          </a:p>
        </p:txBody>
      </p:sp>
    </p:spTree>
    <p:extLst>
      <p:ext uri="{BB962C8B-B14F-4D97-AF65-F5344CB8AC3E}">
        <p14:creationId xmlns:p14="http://schemas.microsoft.com/office/powerpoint/2010/main" val="79339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15</a:t>
            </a:fld>
            <a:endParaRPr lang="en-US"/>
          </a:p>
        </p:txBody>
      </p:sp>
    </p:spTree>
    <p:extLst>
      <p:ext uri="{BB962C8B-B14F-4D97-AF65-F5344CB8AC3E}">
        <p14:creationId xmlns:p14="http://schemas.microsoft.com/office/powerpoint/2010/main" val="2292856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16</a:t>
            </a:fld>
            <a:endParaRPr lang="en-US"/>
          </a:p>
        </p:txBody>
      </p:sp>
    </p:spTree>
    <p:extLst>
      <p:ext uri="{BB962C8B-B14F-4D97-AF65-F5344CB8AC3E}">
        <p14:creationId xmlns:p14="http://schemas.microsoft.com/office/powerpoint/2010/main" val="14577411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21</a:t>
            </a:fld>
            <a:endParaRPr lang="en-US"/>
          </a:p>
        </p:txBody>
      </p:sp>
    </p:spTree>
    <p:extLst>
      <p:ext uri="{BB962C8B-B14F-4D97-AF65-F5344CB8AC3E}">
        <p14:creationId xmlns:p14="http://schemas.microsoft.com/office/powerpoint/2010/main" val="1871480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22</a:t>
            </a:fld>
            <a:endParaRPr lang="en-US"/>
          </a:p>
        </p:txBody>
      </p:sp>
    </p:spTree>
    <p:extLst>
      <p:ext uri="{BB962C8B-B14F-4D97-AF65-F5344CB8AC3E}">
        <p14:creationId xmlns:p14="http://schemas.microsoft.com/office/powerpoint/2010/main" val="748493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23</a:t>
            </a:fld>
            <a:endParaRPr lang="en-US"/>
          </a:p>
        </p:txBody>
      </p:sp>
    </p:spTree>
    <p:extLst>
      <p:ext uri="{BB962C8B-B14F-4D97-AF65-F5344CB8AC3E}">
        <p14:creationId xmlns:p14="http://schemas.microsoft.com/office/powerpoint/2010/main" val="3412865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25</a:t>
            </a:fld>
            <a:endParaRPr lang="en-US"/>
          </a:p>
        </p:txBody>
      </p:sp>
    </p:spTree>
    <p:extLst>
      <p:ext uri="{BB962C8B-B14F-4D97-AF65-F5344CB8AC3E}">
        <p14:creationId xmlns:p14="http://schemas.microsoft.com/office/powerpoint/2010/main" val="3093086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26</a:t>
            </a:fld>
            <a:endParaRPr lang="en-US"/>
          </a:p>
        </p:txBody>
      </p:sp>
    </p:spTree>
    <p:extLst>
      <p:ext uri="{BB962C8B-B14F-4D97-AF65-F5344CB8AC3E}">
        <p14:creationId xmlns:p14="http://schemas.microsoft.com/office/powerpoint/2010/main" val="1272927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2</a:t>
            </a:fld>
            <a:endParaRPr lang="en-US"/>
          </a:p>
        </p:txBody>
      </p:sp>
    </p:spTree>
    <p:extLst>
      <p:ext uri="{BB962C8B-B14F-4D97-AF65-F5344CB8AC3E}">
        <p14:creationId xmlns:p14="http://schemas.microsoft.com/office/powerpoint/2010/main" val="29054292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27</a:t>
            </a:fld>
            <a:endParaRPr lang="en-US"/>
          </a:p>
        </p:txBody>
      </p:sp>
    </p:spTree>
    <p:extLst>
      <p:ext uri="{BB962C8B-B14F-4D97-AF65-F5344CB8AC3E}">
        <p14:creationId xmlns:p14="http://schemas.microsoft.com/office/powerpoint/2010/main" val="24268019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28</a:t>
            </a:fld>
            <a:endParaRPr lang="en-US"/>
          </a:p>
        </p:txBody>
      </p:sp>
    </p:spTree>
    <p:extLst>
      <p:ext uri="{BB962C8B-B14F-4D97-AF65-F5344CB8AC3E}">
        <p14:creationId xmlns:p14="http://schemas.microsoft.com/office/powerpoint/2010/main" val="39253471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31</a:t>
            </a:fld>
            <a:endParaRPr lang="en-US"/>
          </a:p>
        </p:txBody>
      </p:sp>
    </p:spTree>
    <p:extLst>
      <p:ext uri="{BB962C8B-B14F-4D97-AF65-F5344CB8AC3E}">
        <p14:creationId xmlns:p14="http://schemas.microsoft.com/office/powerpoint/2010/main" val="3294203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32</a:t>
            </a:fld>
            <a:endParaRPr lang="en-US"/>
          </a:p>
        </p:txBody>
      </p:sp>
    </p:spTree>
    <p:extLst>
      <p:ext uri="{BB962C8B-B14F-4D97-AF65-F5344CB8AC3E}">
        <p14:creationId xmlns:p14="http://schemas.microsoft.com/office/powerpoint/2010/main" val="3748965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33</a:t>
            </a:fld>
            <a:endParaRPr lang="en-US"/>
          </a:p>
        </p:txBody>
      </p:sp>
    </p:spTree>
    <p:extLst>
      <p:ext uri="{BB962C8B-B14F-4D97-AF65-F5344CB8AC3E}">
        <p14:creationId xmlns:p14="http://schemas.microsoft.com/office/powerpoint/2010/main" val="20497155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34</a:t>
            </a:fld>
            <a:endParaRPr lang="en-US"/>
          </a:p>
        </p:txBody>
      </p:sp>
    </p:spTree>
    <p:extLst>
      <p:ext uri="{BB962C8B-B14F-4D97-AF65-F5344CB8AC3E}">
        <p14:creationId xmlns:p14="http://schemas.microsoft.com/office/powerpoint/2010/main" val="10116305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35</a:t>
            </a:fld>
            <a:endParaRPr lang="en-US"/>
          </a:p>
        </p:txBody>
      </p:sp>
    </p:spTree>
    <p:extLst>
      <p:ext uri="{BB962C8B-B14F-4D97-AF65-F5344CB8AC3E}">
        <p14:creationId xmlns:p14="http://schemas.microsoft.com/office/powerpoint/2010/main" val="1383803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3</a:t>
            </a:fld>
            <a:endParaRPr lang="en-US"/>
          </a:p>
        </p:txBody>
      </p:sp>
    </p:spTree>
    <p:extLst>
      <p:ext uri="{BB962C8B-B14F-4D97-AF65-F5344CB8AC3E}">
        <p14:creationId xmlns:p14="http://schemas.microsoft.com/office/powerpoint/2010/main" val="2558872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4</a:t>
            </a:fld>
            <a:endParaRPr lang="en-US"/>
          </a:p>
        </p:txBody>
      </p:sp>
    </p:spTree>
    <p:extLst>
      <p:ext uri="{BB962C8B-B14F-4D97-AF65-F5344CB8AC3E}">
        <p14:creationId xmlns:p14="http://schemas.microsoft.com/office/powerpoint/2010/main" val="59860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5</a:t>
            </a:fld>
            <a:endParaRPr lang="en-US"/>
          </a:p>
        </p:txBody>
      </p:sp>
    </p:spTree>
    <p:extLst>
      <p:ext uri="{BB962C8B-B14F-4D97-AF65-F5344CB8AC3E}">
        <p14:creationId xmlns:p14="http://schemas.microsoft.com/office/powerpoint/2010/main" val="2427817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7</a:t>
            </a:fld>
            <a:endParaRPr lang="en-US"/>
          </a:p>
        </p:txBody>
      </p:sp>
    </p:spTree>
    <p:extLst>
      <p:ext uri="{BB962C8B-B14F-4D97-AF65-F5344CB8AC3E}">
        <p14:creationId xmlns:p14="http://schemas.microsoft.com/office/powerpoint/2010/main" val="2495662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8</a:t>
            </a:fld>
            <a:endParaRPr lang="en-US"/>
          </a:p>
        </p:txBody>
      </p:sp>
    </p:spTree>
    <p:extLst>
      <p:ext uri="{BB962C8B-B14F-4D97-AF65-F5344CB8AC3E}">
        <p14:creationId xmlns:p14="http://schemas.microsoft.com/office/powerpoint/2010/main" val="1116694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9</a:t>
            </a:fld>
            <a:endParaRPr lang="en-US"/>
          </a:p>
        </p:txBody>
      </p:sp>
    </p:spTree>
    <p:extLst>
      <p:ext uri="{BB962C8B-B14F-4D97-AF65-F5344CB8AC3E}">
        <p14:creationId xmlns:p14="http://schemas.microsoft.com/office/powerpoint/2010/main" val="2058986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8150" y="1235075"/>
            <a:ext cx="5921375" cy="33305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88D23-0D3B-430C-B06D-CE44722CB0DA}" type="slidenum">
              <a:rPr lang="en-US"/>
              <a:pPr/>
              <a:t>11</a:t>
            </a:fld>
            <a:endParaRPr lang="en-US"/>
          </a:p>
        </p:txBody>
      </p:sp>
    </p:spTree>
    <p:extLst>
      <p:ext uri="{BB962C8B-B14F-4D97-AF65-F5344CB8AC3E}">
        <p14:creationId xmlns:p14="http://schemas.microsoft.com/office/powerpoint/2010/main" val="4056063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file://localhost/Volumes/Other%20Clients/Eduqas/P17661%20Eduqas%20Brand%20Identity%20Guidelines/Links/Corbis-42-53088181.jpg"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6754B92-B7EB-4B7A-A9D5-58DC8A07197C}" type="datetimeFigureOut">
              <a:rPr lang="en-GB" smtClean="0"/>
              <a:t>02/07/2020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02FCF9-93E1-4BCE-82CD-F0E0BF69CA76}" type="slidenum">
              <a:rPr lang="en-GB" smtClean="0"/>
              <a:t>‹#›</a:t>
            </a:fld>
            <a:endParaRPr lang="en-GB"/>
          </a:p>
        </p:txBody>
      </p:sp>
    </p:spTree>
    <p:extLst>
      <p:ext uri="{BB962C8B-B14F-4D97-AF65-F5344CB8AC3E}">
        <p14:creationId xmlns:p14="http://schemas.microsoft.com/office/powerpoint/2010/main" val="2034437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6754B92-B7EB-4B7A-A9D5-58DC8A07197C}" type="datetimeFigureOut">
              <a:rPr lang="en-GB" smtClean="0"/>
              <a:t>02/07/2020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02FCF9-93E1-4BCE-82CD-F0E0BF69CA76}" type="slidenum">
              <a:rPr lang="en-GB" smtClean="0"/>
              <a:t>‹#›</a:t>
            </a:fld>
            <a:endParaRPr lang="en-GB"/>
          </a:p>
        </p:txBody>
      </p:sp>
    </p:spTree>
    <p:extLst>
      <p:ext uri="{BB962C8B-B14F-4D97-AF65-F5344CB8AC3E}">
        <p14:creationId xmlns:p14="http://schemas.microsoft.com/office/powerpoint/2010/main" val="602333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6754B92-B7EB-4B7A-A9D5-58DC8A07197C}" type="datetimeFigureOut">
              <a:rPr lang="en-GB" smtClean="0"/>
              <a:t>02/07/2020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02FCF9-93E1-4BCE-82CD-F0E0BF69CA76}" type="slidenum">
              <a:rPr lang="en-GB" smtClean="0"/>
              <a:t>‹#›</a:t>
            </a:fld>
            <a:endParaRPr lang="en-GB"/>
          </a:p>
        </p:txBody>
      </p:sp>
    </p:spTree>
    <p:extLst>
      <p:ext uri="{BB962C8B-B14F-4D97-AF65-F5344CB8AC3E}">
        <p14:creationId xmlns:p14="http://schemas.microsoft.com/office/powerpoint/2010/main" val="4298975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5" name="Text Placeholder 15"/>
          <p:cNvSpPr>
            <a:spLocks noGrp="1"/>
          </p:cNvSpPr>
          <p:nvPr>
            <p:ph type="body" sz="quarter" idx="14" hasCustomPrompt="1"/>
          </p:nvPr>
        </p:nvSpPr>
        <p:spPr>
          <a:xfrm>
            <a:off x="491067" y="1044579"/>
            <a:ext cx="11224684" cy="1046163"/>
          </a:xfrm>
        </p:spPr>
        <p:txBody>
          <a:bodyPr/>
          <a:lstStyle>
            <a:lvl1pPr marL="0" marR="0" indent="0" algn="l" defTabSz="456971" rtl="0" eaLnBrk="1" fontAlgn="auto" latinLnBrk="0" hangingPunct="1">
              <a:lnSpc>
                <a:spcPct val="100000"/>
              </a:lnSpc>
              <a:spcBef>
                <a:spcPts val="0"/>
              </a:spcBef>
              <a:spcAft>
                <a:spcPts val="0"/>
              </a:spcAft>
              <a:buClrTx/>
              <a:buSzTx/>
              <a:buFont typeface="Arial"/>
              <a:buNone/>
              <a:tabLst/>
              <a:defRPr sz="3198" baseline="0">
                <a:solidFill>
                  <a:srgbClr val="E75306"/>
                </a:solidFill>
              </a:defRPr>
            </a:lvl1pPr>
          </a:lstStyle>
          <a:p>
            <a:pPr lvl="0"/>
            <a:r>
              <a:rPr lang="en-US" dirty="0"/>
              <a:t>Title 1</a:t>
            </a:r>
          </a:p>
          <a:p>
            <a:pPr marL="0" marR="0" lvl="0" indent="0" algn="l" defTabSz="456971" rtl="0" eaLnBrk="1" fontAlgn="auto" latinLnBrk="0" hangingPunct="1">
              <a:lnSpc>
                <a:spcPct val="100000"/>
              </a:lnSpc>
              <a:spcBef>
                <a:spcPct val="20000"/>
              </a:spcBef>
              <a:spcAft>
                <a:spcPts val="0"/>
              </a:spcAft>
              <a:buClrTx/>
              <a:buSzTx/>
              <a:buFont typeface="Arial"/>
              <a:buNone/>
              <a:tabLst/>
              <a:defRPr/>
            </a:pPr>
            <a:r>
              <a:rPr lang="en-US" sz="3098" kern="1100" spc="-50" dirty="0">
                <a:solidFill>
                  <a:srgbClr val="F7B385"/>
                </a:solidFill>
                <a:latin typeface="Gotham Rounded Book"/>
                <a:cs typeface="Gotham Rounded Book"/>
              </a:rPr>
              <a:t>Title 2</a:t>
            </a:r>
          </a:p>
          <a:p>
            <a:pPr marL="0" marR="0" lvl="0" indent="0" algn="l" defTabSz="456971" rtl="0" eaLnBrk="1" fontAlgn="auto" latinLnBrk="0" hangingPunct="1">
              <a:lnSpc>
                <a:spcPct val="100000"/>
              </a:lnSpc>
              <a:spcBef>
                <a:spcPct val="20000"/>
              </a:spcBef>
              <a:spcAft>
                <a:spcPts val="0"/>
              </a:spcAft>
              <a:buClrTx/>
              <a:buSzTx/>
              <a:buFont typeface="Arial"/>
              <a:buNone/>
              <a:tabLst/>
              <a:defRPr/>
            </a:pPr>
            <a:endParaRPr lang="en-US" sz="3098" kern="1100" spc="-50" dirty="0">
              <a:solidFill>
                <a:srgbClr val="F7B385"/>
              </a:solidFill>
              <a:latin typeface="Gotham Rounded Book"/>
              <a:cs typeface="Gotham Rounded Book"/>
            </a:endParaRPr>
          </a:p>
        </p:txBody>
      </p:sp>
    </p:spTree>
    <p:extLst>
      <p:ext uri="{BB962C8B-B14F-4D97-AF65-F5344CB8AC3E}">
        <p14:creationId xmlns:p14="http://schemas.microsoft.com/office/powerpoint/2010/main" val="15086105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9"/>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456971" indent="0" algn="ctr">
              <a:buNone/>
              <a:defRPr>
                <a:solidFill>
                  <a:schemeClr val="tx1">
                    <a:tint val="75000"/>
                  </a:schemeClr>
                </a:solidFill>
              </a:defRPr>
            </a:lvl2pPr>
            <a:lvl3pPr marL="913943" indent="0" algn="ctr">
              <a:buNone/>
              <a:defRPr>
                <a:solidFill>
                  <a:schemeClr val="tx1">
                    <a:tint val="75000"/>
                  </a:schemeClr>
                </a:solidFill>
              </a:defRPr>
            </a:lvl3pPr>
            <a:lvl4pPr marL="1370914" indent="0" algn="ctr">
              <a:buNone/>
              <a:defRPr>
                <a:solidFill>
                  <a:schemeClr val="tx1">
                    <a:tint val="75000"/>
                  </a:schemeClr>
                </a:solidFill>
              </a:defRPr>
            </a:lvl4pPr>
            <a:lvl5pPr marL="1827886" indent="0" algn="ctr">
              <a:buNone/>
              <a:defRPr>
                <a:solidFill>
                  <a:schemeClr val="tx1">
                    <a:tint val="75000"/>
                  </a:schemeClr>
                </a:solidFill>
              </a:defRPr>
            </a:lvl5pPr>
            <a:lvl6pPr marL="2284857" indent="0" algn="ctr">
              <a:buNone/>
              <a:defRPr>
                <a:solidFill>
                  <a:schemeClr val="tx1">
                    <a:tint val="75000"/>
                  </a:schemeClr>
                </a:solidFill>
              </a:defRPr>
            </a:lvl6pPr>
            <a:lvl7pPr marL="2741828" indent="0" algn="ctr">
              <a:buNone/>
              <a:defRPr>
                <a:solidFill>
                  <a:schemeClr val="tx1">
                    <a:tint val="75000"/>
                  </a:schemeClr>
                </a:solidFill>
              </a:defRPr>
            </a:lvl7pPr>
            <a:lvl8pPr marL="3198800" indent="0" algn="ctr">
              <a:buNone/>
              <a:defRPr>
                <a:solidFill>
                  <a:schemeClr val="tx1">
                    <a:tint val="75000"/>
                  </a:schemeClr>
                </a:solidFill>
              </a:defRPr>
            </a:lvl8pPr>
            <a:lvl9pPr marL="3655771"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CBD1324-FF9D-47CA-8038-1EC276E09981}" type="datetimeFigureOut">
              <a:rPr lang="en-GB" smtClean="0"/>
              <a:t>02/07/2020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DC250D-134D-4EE0-AD22-4415E0439190}" type="slidenum">
              <a:rPr lang="en-GB" smtClean="0"/>
              <a:t>‹#›</a:t>
            </a:fld>
            <a:endParaRPr lang="en-GB"/>
          </a:p>
        </p:txBody>
      </p:sp>
    </p:spTree>
    <p:extLst>
      <p:ext uri="{BB962C8B-B14F-4D97-AF65-F5344CB8AC3E}">
        <p14:creationId xmlns:p14="http://schemas.microsoft.com/office/powerpoint/2010/main" val="4233309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CBD1324-FF9D-47CA-8038-1EC276E09981}" type="datetimeFigureOut">
              <a:rPr lang="en-GB" smtClean="0"/>
              <a:t>02/07/2020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DC250D-134D-4EE0-AD22-4415E0439190}" type="slidenum">
              <a:rPr lang="en-GB" smtClean="0"/>
              <a:t>‹#›</a:t>
            </a:fld>
            <a:endParaRPr lang="en-GB"/>
          </a:p>
        </p:txBody>
      </p:sp>
    </p:spTree>
    <p:extLst>
      <p:ext uri="{BB962C8B-B14F-4D97-AF65-F5344CB8AC3E}">
        <p14:creationId xmlns:p14="http://schemas.microsoft.com/office/powerpoint/2010/main" val="35242827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4"/>
            <a:ext cx="10363200" cy="1362075"/>
          </a:xfrm>
        </p:spPr>
        <p:txBody>
          <a:bodyPr anchor="t"/>
          <a:lstStyle>
            <a:lvl1pPr algn="l">
              <a:defRPr sz="3998"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1999">
                <a:solidFill>
                  <a:schemeClr val="tx1">
                    <a:tint val="75000"/>
                  </a:schemeClr>
                </a:solidFill>
              </a:defRPr>
            </a:lvl1pPr>
            <a:lvl2pPr marL="456971" indent="0">
              <a:buNone/>
              <a:defRPr sz="1799">
                <a:solidFill>
                  <a:schemeClr val="tx1">
                    <a:tint val="75000"/>
                  </a:schemeClr>
                </a:solidFill>
              </a:defRPr>
            </a:lvl2pPr>
            <a:lvl3pPr marL="913943" indent="0">
              <a:buNone/>
              <a:defRPr sz="1599">
                <a:solidFill>
                  <a:schemeClr val="tx1">
                    <a:tint val="75000"/>
                  </a:schemeClr>
                </a:solidFill>
              </a:defRPr>
            </a:lvl3pPr>
            <a:lvl4pPr marL="1370914" indent="0">
              <a:buNone/>
              <a:defRPr sz="1399">
                <a:solidFill>
                  <a:schemeClr val="tx1">
                    <a:tint val="75000"/>
                  </a:schemeClr>
                </a:solidFill>
              </a:defRPr>
            </a:lvl4pPr>
            <a:lvl5pPr marL="1827886" indent="0">
              <a:buNone/>
              <a:defRPr sz="1399">
                <a:solidFill>
                  <a:schemeClr val="tx1">
                    <a:tint val="75000"/>
                  </a:schemeClr>
                </a:solidFill>
              </a:defRPr>
            </a:lvl5pPr>
            <a:lvl6pPr marL="2284857" indent="0">
              <a:buNone/>
              <a:defRPr sz="1399">
                <a:solidFill>
                  <a:schemeClr val="tx1">
                    <a:tint val="75000"/>
                  </a:schemeClr>
                </a:solidFill>
              </a:defRPr>
            </a:lvl6pPr>
            <a:lvl7pPr marL="2741828" indent="0">
              <a:buNone/>
              <a:defRPr sz="1399">
                <a:solidFill>
                  <a:schemeClr val="tx1">
                    <a:tint val="75000"/>
                  </a:schemeClr>
                </a:solidFill>
              </a:defRPr>
            </a:lvl7pPr>
            <a:lvl8pPr marL="3198800" indent="0">
              <a:buNone/>
              <a:defRPr sz="1399">
                <a:solidFill>
                  <a:schemeClr val="tx1">
                    <a:tint val="75000"/>
                  </a:schemeClr>
                </a:solidFill>
              </a:defRPr>
            </a:lvl8pPr>
            <a:lvl9pPr marL="3655771" indent="0">
              <a:buNone/>
              <a:defRPr sz="139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CBD1324-FF9D-47CA-8038-1EC276E09981}" type="datetimeFigureOut">
              <a:rPr lang="en-GB" smtClean="0"/>
              <a:t>02/07/2020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DC250D-134D-4EE0-AD22-4415E0439190}" type="slidenum">
              <a:rPr lang="en-GB" smtClean="0"/>
              <a:t>‹#›</a:t>
            </a:fld>
            <a:endParaRPr lang="en-GB"/>
          </a:p>
        </p:txBody>
      </p:sp>
    </p:spTree>
    <p:extLst>
      <p:ext uri="{BB962C8B-B14F-4D97-AF65-F5344CB8AC3E}">
        <p14:creationId xmlns:p14="http://schemas.microsoft.com/office/powerpoint/2010/main" val="20349342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4"/>
            <a:ext cx="5384800" cy="4525963"/>
          </a:xfrm>
        </p:spPr>
        <p:txBody>
          <a:bodyPr/>
          <a:lstStyle>
            <a:lvl1pPr>
              <a:defRPr sz="2799"/>
            </a:lvl1pPr>
            <a:lvl2pPr>
              <a:defRPr sz="2399"/>
            </a:lvl2pPr>
            <a:lvl3pPr>
              <a:defRPr sz="1999"/>
            </a:lvl3pPr>
            <a:lvl4pPr>
              <a:defRPr sz="1799"/>
            </a:lvl4pPr>
            <a:lvl5pPr>
              <a:defRPr sz="1799"/>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2" y="1600204"/>
            <a:ext cx="5384800" cy="4525963"/>
          </a:xfrm>
        </p:spPr>
        <p:txBody>
          <a:bodyPr/>
          <a:lstStyle>
            <a:lvl1pPr>
              <a:defRPr sz="2799"/>
            </a:lvl1pPr>
            <a:lvl2pPr>
              <a:defRPr sz="2399"/>
            </a:lvl2pPr>
            <a:lvl3pPr>
              <a:defRPr sz="1999"/>
            </a:lvl3pPr>
            <a:lvl4pPr>
              <a:defRPr sz="1799"/>
            </a:lvl4pPr>
            <a:lvl5pPr>
              <a:defRPr sz="1799"/>
            </a:lvl5pPr>
            <a:lvl6pPr>
              <a:defRPr sz="1799"/>
            </a:lvl6pPr>
            <a:lvl7pPr>
              <a:defRPr sz="1799"/>
            </a:lvl7pPr>
            <a:lvl8pPr>
              <a:defRPr sz="1799"/>
            </a:lvl8pPr>
            <a:lvl9pPr>
              <a:defRPr sz="17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CBD1324-FF9D-47CA-8038-1EC276E09981}" type="datetimeFigureOut">
              <a:rPr lang="en-GB" smtClean="0"/>
              <a:t>02/07/2020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DC250D-134D-4EE0-AD22-4415E0439190}" type="slidenum">
              <a:rPr lang="en-GB" smtClean="0"/>
              <a:t>‹#›</a:t>
            </a:fld>
            <a:endParaRPr lang="en-GB"/>
          </a:p>
        </p:txBody>
      </p:sp>
    </p:spTree>
    <p:extLst>
      <p:ext uri="{BB962C8B-B14F-4D97-AF65-F5344CB8AC3E}">
        <p14:creationId xmlns:p14="http://schemas.microsoft.com/office/powerpoint/2010/main" val="35960360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2" y="1535113"/>
            <a:ext cx="5386917" cy="639762"/>
          </a:xfrm>
        </p:spPr>
        <p:txBody>
          <a:bodyPr anchor="b"/>
          <a:lstStyle>
            <a:lvl1pPr marL="0" indent="0">
              <a:buNone/>
              <a:defRPr sz="2399" b="1"/>
            </a:lvl1pPr>
            <a:lvl2pPr marL="456971" indent="0">
              <a:buNone/>
              <a:defRPr sz="1999" b="1"/>
            </a:lvl2pPr>
            <a:lvl3pPr marL="913943" indent="0">
              <a:buNone/>
              <a:defRPr sz="1799" b="1"/>
            </a:lvl3pPr>
            <a:lvl4pPr marL="1370914" indent="0">
              <a:buNone/>
              <a:defRPr sz="1599" b="1"/>
            </a:lvl4pPr>
            <a:lvl5pPr marL="1827886" indent="0">
              <a:buNone/>
              <a:defRPr sz="1599" b="1"/>
            </a:lvl5pPr>
            <a:lvl6pPr marL="2284857" indent="0">
              <a:buNone/>
              <a:defRPr sz="1599" b="1"/>
            </a:lvl6pPr>
            <a:lvl7pPr marL="2741828" indent="0">
              <a:buNone/>
              <a:defRPr sz="1599" b="1"/>
            </a:lvl7pPr>
            <a:lvl8pPr marL="3198800" indent="0">
              <a:buNone/>
              <a:defRPr sz="1599" b="1"/>
            </a:lvl8pPr>
            <a:lvl9pPr marL="3655771" indent="0">
              <a:buNone/>
              <a:defRPr sz="1599"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7" y="1535113"/>
            <a:ext cx="5389033" cy="639762"/>
          </a:xfrm>
        </p:spPr>
        <p:txBody>
          <a:bodyPr anchor="b"/>
          <a:lstStyle>
            <a:lvl1pPr marL="0" indent="0">
              <a:buNone/>
              <a:defRPr sz="2399" b="1"/>
            </a:lvl1pPr>
            <a:lvl2pPr marL="456971" indent="0">
              <a:buNone/>
              <a:defRPr sz="1999" b="1"/>
            </a:lvl2pPr>
            <a:lvl3pPr marL="913943" indent="0">
              <a:buNone/>
              <a:defRPr sz="1799" b="1"/>
            </a:lvl3pPr>
            <a:lvl4pPr marL="1370914" indent="0">
              <a:buNone/>
              <a:defRPr sz="1599" b="1"/>
            </a:lvl4pPr>
            <a:lvl5pPr marL="1827886" indent="0">
              <a:buNone/>
              <a:defRPr sz="1599" b="1"/>
            </a:lvl5pPr>
            <a:lvl6pPr marL="2284857" indent="0">
              <a:buNone/>
              <a:defRPr sz="1599" b="1"/>
            </a:lvl6pPr>
            <a:lvl7pPr marL="2741828" indent="0">
              <a:buNone/>
              <a:defRPr sz="1599" b="1"/>
            </a:lvl7pPr>
            <a:lvl8pPr marL="3198800" indent="0">
              <a:buNone/>
              <a:defRPr sz="1599" b="1"/>
            </a:lvl8pPr>
            <a:lvl9pPr marL="3655771" indent="0">
              <a:buNone/>
              <a:defRPr sz="1599" b="1"/>
            </a:lvl9pPr>
          </a:lstStyle>
          <a:p>
            <a:pPr lvl="0"/>
            <a:r>
              <a:rPr lang="en-US"/>
              <a:t>Click to edit Master text styles</a:t>
            </a:r>
          </a:p>
        </p:txBody>
      </p:sp>
      <p:sp>
        <p:nvSpPr>
          <p:cNvPr id="6" name="Content Placeholder 5"/>
          <p:cNvSpPr>
            <a:spLocks noGrp="1"/>
          </p:cNvSpPr>
          <p:nvPr>
            <p:ph sz="quarter" idx="4"/>
          </p:nvPr>
        </p:nvSpPr>
        <p:spPr>
          <a:xfrm>
            <a:off x="6193367" y="2174875"/>
            <a:ext cx="5389033" cy="3951288"/>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CBD1324-FF9D-47CA-8038-1EC276E09981}" type="datetimeFigureOut">
              <a:rPr lang="en-GB" smtClean="0"/>
              <a:t>02/07/2020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6DC250D-134D-4EE0-AD22-4415E0439190}" type="slidenum">
              <a:rPr lang="en-GB" smtClean="0"/>
              <a:t>‹#›</a:t>
            </a:fld>
            <a:endParaRPr lang="en-GB"/>
          </a:p>
        </p:txBody>
      </p:sp>
    </p:spTree>
    <p:extLst>
      <p:ext uri="{BB962C8B-B14F-4D97-AF65-F5344CB8AC3E}">
        <p14:creationId xmlns:p14="http://schemas.microsoft.com/office/powerpoint/2010/main" val="27972064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CBD1324-FF9D-47CA-8038-1EC276E09981}" type="datetimeFigureOut">
              <a:rPr lang="en-GB" smtClean="0"/>
              <a:t>02/07/2020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6DC250D-134D-4EE0-AD22-4415E0439190}" type="slidenum">
              <a:rPr lang="en-GB" smtClean="0"/>
              <a:t>‹#›</a:t>
            </a:fld>
            <a:endParaRPr lang="en-GB"/>
          </a:p>
        </p:txBody>
      </p:sp>
    </p:spTree>
    <p:extLst>
      <p:ext uri="{BB962C8B-B14F-4D97-AF65-F5344CB8AC3E}">
        <p14:creationId xmlns:p14="http://schemas.microsoft.com/office/powerpoint/2010/main" val="7866278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BD1324-FF9D-47CA-8038-1EC276E09981}" type="datetimeFigureOut">
              <a:rPr lang="en-GB" smtClean="0"/>
              <a:t>02/07/2020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6DC250D-134D-4EE0-AD22-4415E0439190}" type="slidenum">
              <a:rPr lang="en-GB" smtClean="0"/>
              <a:t>‹#›</a:t>
            </a:fld>
            <a:endParaRPr lang="en-GB"/>
          </a:p>
        </p:txBody>
      </p:sp>
    </p:spTree>
    <p:extLst>
      <p:ext uri="{BB962C8B-B14F-4D97-AF65-F5344CB8AC3E}">
        <p14:creationId xmlns:p14="http://schemas.microsoft.com/office/powerpoint/2010/main" val="3399672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6754B92-B7EB-4B7A-A9D5-58DC8A07197C}" type="datetimeFigureOut">
              <a:rPr lang="en-GB" smtClean="0"/>
              <a:t>02/07/2020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02FCF9-93E1-4BCE-82CD-F0E0BF69CA76}" type="slidenum">
              <a:rPr lang="en-GB" smtClean="0"/>
              <a:t>‹#›</a:t>
            </a:fld>
            <a:endParaRPr lang="en-GB"/>
          </a:p>
        </p:txBody>
      </p:sp>
    </p:spTree>
    <p:extLst>
      <p:ext uri="{BB962C8B-B14F-4D97-AF65-F5344CB8AC3E}">
        <p14:creationId xmlns:p14="http://schemas.microsoft.com/office/powerpoint/2010/main" val="10912039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1999" b="1"/>
            </a:lvl1pPr>
          </a:lstStyle>
          <a:p>
            <a:r>
              <a:rPr lang="en-US"/>
              <a:t>Click to edit Master title style</a:t>
            </a:r>
            <a:endParaRPr lang="en-GB"/>
          </a:p>
        </p:txBody>
      </p:sp>
      <p:sp>
        <p:nvSpPr>
          <p:cNvPr id="3" name="Content Placeholder 2"/>
          <p:cNvSpPr>
            <a:spLocks noGrp="1"/>
          </p:cNvSpPr>
          <p:nvPr>
            <p:ph idx="1"/>
          </p:nvPr>
        </p:nvSpPr>
        <p:spPr>
          <a:xfrm>
            <a:off x="4766733" y="273054"/>
            <a:ext cx="6815666" cy="5853113"/>
          </a:xfrm>
        </p:spPr>
        <p:txBody>
          <a:bodyPr/>
          <a:lstStyle>
            <a:lvl1pPr>
              <a:defRPr sz="3198"/>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399"/>
            </a:lvl1pPr>
            <a:lvl2pPr marL="456971" indent="0">
              <a:buNone/>
              <a:defRPr sz="1199"/>
            </a:lvl2pPr>
            <a:lvl3pPr marL="913943" indent="0">
              <a:buNone/>
              <a:defRPr sz="999"/>
            </a:lvl3pPr>
            <a:lvl4pPr marL="1370914" indent="0">
              <a:buNone/>
              <a:defRPr sz="900"/>
            </a:lvl4pPr>
            <a:lvl5pPr marL="1827886" indent="0">
              <a:buNone/>
              <a:defRPr sz="900"/>
            </a:lvl5pPr>
            <a:lvl6pPr marL="2284857" indent="0">
              <a:buNone/>
              <a:defRPr sz="900"/>
            </a:lvl6pPr>
            <a:lvl7pPr marL="2741828" indent="0">
              <a:buNone/>
              <a:defRPr sz="900"/>
            </a:lvl7pPr>
            <a:lvl8pPr marL="3198800" indent="0">
              <a:buNone/>
              <a:defRPr sz="900"/>
            </a:lvl8pPr>
            <a:lvl9pPr marL="3655771"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CBD1324-FF9D-47CA-8038-1EC276E09981}" type="datetimeFigureOut">
              <a:rPr lang="en-GB" smtClean="0"/>
              <a:t>02/07/2020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DC250D-134D-4EE0-AD22-4415E0439190}" type="slidenum">
              <a:rPr lang="en-GB" smtClean="0"/>
              <a:t>‹#›</a:t>
            </a:fld>
            <a:endParaRPr lang="en-GB"/>
          </a:p>
        </p:txBody>
      </p:sp>
    </p:spTree>
    <p:extLst>
      <p:ext uri="{BB962C8B-B14F-4D97-AF65-F5344CB8AC3E}">
        <p14:creationId xmlns:p14="http://schemas.microsoft.com/office/powerpoint/2010/main" val="35890340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1999"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198"/>
            </a:lvl1pPr>
            <a:lvl2pPr marL="456971" indent="0">
              <a:buNone/>
              <a:defRPr sz="2799"/>
            </a:lvl2pPr>
            <a:lvl3pPr marL="913943" indent="0">
              <a:buNone/>
              <a:defRPr sz="2399"/>
            </a:lvl3pPr>
            <a:lvl4pPr marL="1370914" indent="0">
              <a:buNone/>
              <a:defRPr sz="1999"/>
            </a:lvl4pPr>
            <a:lvl5pPr marL="1827886" indent="0">
              <a:buNone/>
              <a:defRPr sz="1999"/>
            </a:lvl5pPr>
            <a:lvl6pPr marL="2284857" indent="0">
              <a:buNone/>
              <a:defRPr sz="1999"/>
            </a:lvl6pPr>
            <a:lvl7pPr marL="2741828" indent="0">
              <a:buNone/>
              <a:defRPr sz="1999"/>
            </a:lvl7pPr>
            <a:lvl8pPr marL="3198800" indent="0">
              <a:buNone/>
              <a:defRPr sz="1999"/>
            </a:lvl8pPr>
            <a:lvl9pPr marL="3655771" indent="0">
              <a:buNone/>
              <a:defRPr sz="1999"/>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399"/>
            </a:lvl1pPr>
            <a:lvl2pPr marL="456971" indent="0">
              <a:buNone/>
              <a:defRPr sz="1199"/>
            </a:lvl2pPr>
            <a:lvl3pPr marL="913943" indent="0">
              <a:buNone/>
              <a:defRPr sz="999"/>
            </a:lvl3pPr>
            <a:lvl4pPr marL="1370914" indent="0">
              <a:buNone/>
              <a:defRPr sz="900"/>
            </a:lvl4pPr>
            <a:lvl5pPr marL="1827886" indent="0">
              <a:buNone/>
              <a:defRPr sz="900"/>
            </a:lvl5pPr>
            <a:lvl6pPr marL="2284857" indent="0">
              <a:buNone/>
              <a:defRPr sz="900"/>
            </a:lvl6pPr>
            <a:lvl7pPr marL="2741828" indent="0">
              <a:buNone/>
              <a:defRPr sz="900"/>
            </a:lvl7pPr>
            <a:lvl8pPr marL="3198800" indent="0">
              <a:buNone/>
              <a:defRPr sz="900"/>
            </a:lvl8pPr>
            <a:lvl9pPr marL="3655771"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CBD1324-FF9D-47CA-8038-1EC276E09981}" type="datetimeFigureOut">
              <a:rPr lang="en-GB" smtClean="0"/>
              <a:t>02/07/2020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DC250D-134D-4EE0-AD22-4415E0439190}" type="slidenum">
              <a:rPr lang="en-GB" smtClean="0"/>
              <a:t>‹#›</a:t>
            </a:fld>
            <a:endParaRPr lang="en-GB"/>
          </a:p>
        </p:txBody>
      </p:sp>
    </p:spTree>
    <p:extLst>
      <p:ext uri="{BB962C8B-B14F-4D97-AF65-F5344CB8AC3E}">
        <p14:creationId xmlns:p14="http://schemas.microsoft.com/office/powerpoint/2010/main" val="40395719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CBD1324-FF9D-47CA-8038-1EC276E09981}" type="datetimeFigureOut">
              <a:rPr lang="en-GB" smtClean="0"/>
              <a:t>02/07/2020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DC250D-134D-4EE0-AD22-4415E0439190}" type="slidenum">
              <a:rPr lang="en-GB" smtClean="0"/>
              <a:t>‹#›</a:t>
            </a:fld>
            <a:endParaRPr lang="en-GB"/>
          </a:p>
        </p:txBody>
      </p:sp>
    </p:spTree>
    <p:extLst>
      <p:ext uri="{BB962C8B-B14F-4D97-AF65-F5344CB8AC3E}">
        <p14:creationId xmlns:p14="http://schemas.microsoft.com/office/powerpoint/2010/main" val="10670510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2" y="274642"/>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42"/>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CBD1324-FF9D-47CA-8038-1EC276E09981}" type="datetimeFigureOut">
              <a:rPr lang="en-GB" smtClean="0"/>
              <a:t>02/07/2020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DC250D-134D-4EE0-AD22-4415E0439190}" type="slidenum">
              <a:rPr lang="en-GB" smtClean="0"/>
              <a:t>‹#›</a:t>
            </a:fld>
            <a:endParaRPr lang="en-GB"/>
          </a:p>
        </p:txBody>
      </p:sp>
    </p:spTree>
    <p:extLst>
      <p:ext uri="{BB962C8B-B14F-4D97-AF65-F5344CB8AC3E}">
        <p14:creationId xmlns:p14="http://schemas.microsoft.com/office/powerpoint/2010/main" val="15342624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Corbis-42-53088181_bandw.jpg"/>
          <p:cNvPicPr preferRelativeResize="0">
            <a:picLocks/>
          </p:cNvPicPr>
          <p:nvPr userDrawn="1"/>
        </p:nvPicPr>
        <p:blipFill rotWithShape="1">
          <a:blip r:embed="rId2" r:link="rId3">
            <a:extLst>
              <a:ext uri="{28A0092B-C50C-407E-A947-70E740481C1C}">
                <a14:useLocalDpi xmlns:a14="http://schemas.microsoft.com/office/drawing/2010/main" val="0"/>
              </a:ext>
            </a:extLst>
          </a:blip>
          <a:srcRect l="331" t="9973" r="-331" b="4013"/>
          <a:stretch>
            <a:fillRect/>
          </a:stretch>
        </p:blipFill>
        <p:spPr>
          <a:xfrm>
            <a:off x="7366718" y="2485776"/>
            <a:ext cx="4348800" cy="2805414"/>
          </a:xfrm>
          <a:prstGeom prst="rect">
            <a:avLst/>
          </a:prstGeom>
        </p:spPr>
      </p:pic>
      <p:sp>
        <p:nvSpPr>
          <p:cNvPr id="16" name="Text Placeholder 15"/>
          <p:cNvSpPr>
            <a:spLocks noGrp="1"/>
          </p:cNvSpPr>
          <p:nvPr>
            <p:ph type="body" sz="quarter" idx="14" hasCustomPrompt="1"/>
          </p:nvPr>
        </p:nvSpPr>
        <p:spPr>
          <a:xfrm>
            <a:off x="491067" y="1044579"/>
            <a:ext cx="11224684" cy="1046163"/>
          </a:xfrm>
        </p:spPr>
        <p:txBody>
          <a:bodyPr/>
          <a:lstStyle>
            <a:lvl1pPr marL="0" marR="0" indent="0" algn="l" defTabSz="456971" rtl="0" eaLnBrk="1" fontAlgn="auto" latinLnBrk="0" hangingPunct="1">
              <a:lnSpc>
                <a:spcPct val="100000"/>
              </a:lnSpc>
              <a:spcBef>
                <a:spcPct val="20000"/>
              </a:spcBef>
              <a:spcAft>
                <a:spcPts val="0"/>
              </a:spcAft>
              <a:buClrTx/>
              <a:buSzTx/>
              <a:buFont typeface="Arial"/>
              <a:buNone/>
              <a:tabLst/>
              <a:defRPr sz="3198" baseline="0">
                <a:solidFill>
                  <a:srgbClr val="E75306"/>
                </a:solidFill>
              </a:defRPr>
            </a:lvl1pPr>
          </a:lstStyle>
          <a:p>
            <a:pPr lvl="0"/>
            <a:r>
              <a:rPr lang="en-US" dirty="0"/>
              <a:t>Title 1</a:t>
            </a:r>
          </a:p>
          <a:p>
            <a:pPr marL="0" marR="0" lvl="0" indent="0" algn="l" defTabSz="456971" rtl="0" eaLnBrk="1" fontAlgn="auto" latinLnBrk="0" hangingPunct="1">
              <a:lnSpc>
                <a:spcPct val="100000"/>
              </a:lnSpc>
              <a:spcBef>
                <a:spcPct val="20000"/>
              </a:spcBef>
              <a:spcAft>
                <a:spcPts val="0"/>
              </a:spcAft>
              <a:buClrTx/>
              <a:buSzTx/>
              <a:buFont typeface="Arial"/>
              <a:buNone/>
              <a:tabLst/>
              <a:defRPr/>
            </a:pPr>
            <a:r>
              <a:rPr lang="en-US" sz="3098" kern="1100" spc="-50" dirty="0">
                <a:solidFill>
                  <a:srgbClr val="F7B385"/>
                </a:solidFill>
                <a:latin typeface="Gotham Rounded Book"/>
                <a:cs typeface="Gotham Rounded Book"/>
              </a:rPr>
              <a:t>Title 2</a:t>
            </a:r>
          </a:p>
        </p:txBody>
      </p:sp>
      <p:sp>
        <p:nvSpPr>
          <p:cNvPr id="18" name="Text Placeholder 17"/>
          <p:cNvSpPr>
            <a:spLocks noGrp="1"/>
          </p:cNvSpPr>
          <p:nvPr>
            <p:ph type="body" sz="quarter" idx="15" hasCustomPrompt="1"/>
          </p:nvPr>
        </p:nvSpPr>
        <p:spPr>
          <a:xfrm>
            <a:off x="649818" y="2486026"/>
            <a:ext cx="6491816" cy="2805113"/>
          </a:xfrm>
        </p:spPr>
        <p:txBody>
          <a:bodyPr/>
          <a:lstStyle>
            <a:lvl1pPr marL="0" marR="0" indent="0" algn="l" defTabSz="456971" rtl="0" eaLnBrk="1" fontAlgn="auto" latinLnBrk="0" hangingPunct="1">
              <a:lnSpc>
                <a:spcPct val="100000"/>
              </a:lnSpc>
              <a:spcBef>
                <a:spcPct val="20000"/>
              </a:spcBef>
              <a:spcAft>
                <a:spcPts val="0"/>
              </a:spcAft>
              <a:buClrTx/>
              <a:buSzTx/>
              <a:buFont typeface="Arial"/>
              <a:buNone/>
              <a:tabLst/>
              <a:defRPr sz="2399">
                <a:solidFill>
                  <a:schemeClr val="tx1"/>
                </a:solidFill>
                <a:latin typeface="Arial" panose="020B0604020202020204" pitchFamily="34" charset="0"/>
                <a:cs typeface="Arial" panose="020B0604020202020204" pitchFamily="34" charset="0"/>
              </a:defRPr>
            </a:lvl1pPr>
          </a:lstStyle>
          <a:p>
            <a:pPr marL="0" marR="0" lvl="0" indent="0" algn="l" defTabSz="456971" rtl="0" eaLnBrk="1" fontAlgn="auto" latinLnBrk="0" hangingPunct="1">
              <a:lnSpc>
                <a:spcPct val="100000"/>
              </a:lnSpc>
              <a:spcBef>
                <a:spcPct val="20000"/>
              </a:spcBef>
              <a:spcAft>
                <a:spcPts val="0"/>
              </a:spcAft>
              <a:buClrTx/>
              <a:buSzTx/>
              <a:buFont typeface="Arial"/>
              <a:buNone/>
              <a:tabLst/>
              <a:defRPr/>
            </a:pPr>
            <a:r>
              <a:rPr lang="en-GB" baseline="30000" dirty="0" err="1">
                <a:solidFill>
                  <a:srgbClr val="5A5A59"/>
                </a:solidFill>
                <a:latin typeface="Bliss-Light"/>
                <a:cs typeface="Bliss-Light"/>
              </a:rPr>
              <a:t>Invellab</a:t>
            </a:r>
            <a:r>
              <a:rPr lang="en-GB" baseline="30000" dirty="0">
                <a:solidFill>
                  <a:srgbClr val="5A5A59"/>
                </a:solidFill>
                <a:latin typeface="Bliss-Light"/>
                <a:cs typeface="Bliss-Light"/>
              </a:rPr>
              <a:t> id </a:t>
            </a:r>
            <a:r>
              <a:rPr lang="en-GB" baseline="30000" dirty="0" err="1">
                <a:solidFill>
                  <a:srgbClr val="5A5A59"/>
                </a:solidFill>
                <a:latin typeface="Bliss-Light"/>
                <a:cs typeface="Bliss-Light"/>
              </a:rPr>
              <a:t>quiberumqui</a:t>
            </a:r>
            <a:r>
              <a:rPr lang="en-GB" baseline="30000" dirty="0">
                <a:solidFill>
                  <a:srgbClr val="5A5A59"/>
                </a:solidFill>
                <a:latin typeface="Bliss-Light"/>
                <a:cs typeface="Bliss-Light"/>
              </a:rPr>
              <a:t> non </a:t>
            </a:r>
            <a:r>
              <a:rPr lang="en-GB" baseline="30000" dirty="0" err="1">
                <a:solidFill>
                  <a:srgbClr val="5A5A59"/>
                </a:solidFill>
                <a:latin typeface="Bliss-Light"/>
                <a:cs typeface="Bliss-Light"/>
              </a:rPr>
              <a:t>rerovit</a:t>
            </a:r>
            <a:r>
              <a:rPr lang="en-GB" baseline="30000" dirty="0">
                <a:solidFill>
                  <a:srgbClr val="5A5A59"/>
                </a:solidFill>
                <a:latin typeface="Bliss-Light"/>
                <a:cs typeface="Bliss-Light"/>
              </a:rPr>
              <a:t> era </a:t>
            </a:r>
            <a:r>
              <a:rPr lang="en-GB" baseline="30000" dirty="0" err="1">
                <a:solidFill>
                  <a:srgbClr val="5A5A59"/>
                </a:solidFill>
                <a:latin typeface="Bliss-Light"/>
                <a:cs typeface="Bliss-Light"/>
              </a:rPr>
              <a:t>consequunt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accabor</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epelicabo</a:t>
            </a:r>
            <a:r>
              <a:rPr lang="en-GB" baseline="30000" dirty="0">
                <a:solidFill>
                  <a:srgbClr val="5A5A59"/>
                </a:solidFill>
                <a:latin typeface="Bliss-Light"/>
                <a:cs typeface="Bliss-Light"/>
              </a:rPr>
              <a:t>. Nam, id ex </a:t>
            </a:r>
            <a:r>
              <a:rPr lang="en-GB" baseline="30000" dirty="0" err="1">
                <a:solidFill>
                  <a:srgbClr val="5A5A59"/>
                </a:solidFill>
                <a:latin typeface="Bliss-Light"/>
                <a:cs typeface="Bliss-Light"/>
              </a:rPr>
              <a:t>enis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alis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doluptas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sunt</a:t>
            </a:r>
            <a:r>
              <a:rPr lang="en-GB" baseline="30000" dirty="0">
                <a:solidFill>
                  <a:srgbClr val="5A5A59"/>
                </a:solidFill>
                <a:latin typeface="Bliss-Light"/>
                <a:cs typeface="Bliss-Light"/>
              </a:rPr>
              <a:t> pa non </a:t>
            </a:r>
            <a:r>
              <a:rPr lang="en-GB" baseline="30000" dirty="0" err="1">
                <a:solidFill>
                  <a:srgbClr val="5A5A59"/>
                </a:solidFill>
                <a:latin typeface="Bliss-Light"/>
                <a:cs typeface="Bliss-Light"/>
              </a:rPr>
              <a:t>plaudam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rateseque</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oditibusae</a:t>
            </a:r>
            <a:r>
              <a:rPr lang="en-GB" baseline="30000" dirty="0">
                <a:solidFill>
                  <a:srgbClr val="5A5A59"/>
                </a:solidFill>
                <a:latin typeface="Bliss-Light"/>
                <a:cs typeface="Bliss-Light"/>
              </a:rPr>
              <a:t> is </a:t>
            </a:r>
            <a:r>
              <a:rPr lang="en-GB" baseline="30000" dirty="0" err="1">
                <a:solidFill>
                  <a:srgbClr val="5A5A59"/>
                </a:solidFill>
                <a:latin typeface="Bliss-Light"/>
                <a:cs typeface="Bliss-Light"/>
              </a:rPr>
              <a:t>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eturem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ea</a:t>
            </a:r>
            <a:r>
              <a:rPr lang="en-GB" baseline="30000" dirty="0">
                <a:solidFill>
                  <a:srgbClr val="5A5A59"/>
                </a:solidFill>
                <a:latin typeface="Bliss-Light"/>
                <a:cs typeface="Bliss-Light"/>
              </a:rPr>
              <a:t> dent </a:t>
            </a:r>
            <a:r>
              <a:rPr lang="en-GB" baseline="30000" dirty="0" err="1">
                <a:solidFill>
                  <a:srgbClr val="5A5A59"/>
                </a:solidFill>
                <a:latin typeface="Bliss-Light"/>
                <a:cs typeface="Bliss-Light"/>
              </a:rPr>
              <a:t>est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esed</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modis</a:t>
            </a:r>
            <a:r>
              <a:rPr lang="en-GB" baseline="30000" dirty="0">
                <a:solidFill>
                  <a:srgbClr val="5A5A59"/>
                </a:solidFill>
                <a:latin typeface="Bliss-Light"/>
                <a:cs typeface="Bliss-Light"/>
              </a:rPr>
              <a:t> quam, quam, id </a:t>
            </a:r>
            <a:r>
              <a:rPr lang="en-GB" baseline="30000" dirty="0" err="1">
                <a:solidFill>
                  <a:srgbClr val="5A5A59"/>
                </a:solidFill>
                <a:latin typeface="Bliss-Light"/>
                <a:cs typeface="Bliss-Light"/>
              </a:rPr>
              <a:t>modit</a:t>
            </a:r>
            <a:r>
              <a:rPr lang="en-GB" baseline="30000" dirty="0">
                <a:solidFill>
                  <a:srgbClr val="5A5A59"/>
                </a:solidFill>
                <a:latin typeface="Bliss-Light"/>
                <a:cs typeface="Bliss-Light"/>
              </a:rPr>
              <a:t> mi, </a:t>
            </a:r>
            <a:r>
              <a:rPr lang="en-GB" baseline="30000" dirty="0" err="1">
                <a:solidFill>
                  <a:srgbClr val="5A5A59"/>
                </a:solidFill>
                <a:latin typeface="Bliss-Light"/>
                <a:cs typeface="Bliss-Light"/>
              </a:rPr>
              <a:t>omnit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accusci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magnatur</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solum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int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ullandi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oreium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eos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que</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veligenim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reperatio</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doluptatem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voluptam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comnim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fugitat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iorecup</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tincti</a:t>
            </a:r>
            <a:r>
              <a:rPr lang="en-GB" baseline="30000" dirty="0">
                <a:solidFill>
                  <a:srgbClr val="5A5A59"/>
                </a:solidFill>
                <a:latin typeface="Bliss-Light"/>
                <a:cs typeface="Bliss-Light"/>
              </a:rPr>
              <a:t>. </a:t>
            </a:r>
          </a:p>
          <a:p>
            <a:pPr lvl="0"/>
            <a:endParaRPr lang="en-GB" dirty="0"/>
          </a:p>
        </p:txBody>
      </p:sp>
    </p:spTree>
    <p:extLst>
      <p:ext uri="{BB962C8B-B14F-4D97-AF65-F5344CB8AC3E}">
        <p14:creationId xmlns:p14="http://schemas.microsoft.com/office/powerpoint/2010/main" val="35639998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9" name="Text Placeholder 15"/>
          <p:cNvSpPr>
            <a:spLocks noGrp="1"/>
          </p:cNvSpPr>
          <p:nvPr>
            <p:ph type="body" sz="quarter" idx="14" hasCustomPrompt="1"/>
          </p:nvPr>
        </p:nvSpPr>
        <p:spPr>
          <a:xfrm>
            <a:off x="491067" y="1044579"/>
            <a:ext cx="11224684" cy="1046163"/>
          </a:xfrm>
        </p:spPr>
        <p:txBody>
          <a:bodyPr/>
          <a:lstStyle>
            <a:lvl1pPr marL="0" marR="0" indent="0" algn="l" defTabSz="456971" rtl="0" eaLnBrk="1" fontAlgn="auto" latinLnBrk="0" hangingPunct="1">
              <a:lnSpc>
                <a:spcPct val="100000"/>
              </a:lnSpc>
              <a:spcBef>
                <a:spcPts val="0"/>
              </a:spcBef>
              <a:spcAft>
                <a:spcPts val="0"/>
              </a:spcAft>
              <a:buClrTx/>
              <a:buSzTx/>
              <a:buFont typeface="Arial"/>
              <a:buNone/>
              <a:tabLst/>
              <a:defRPr sz="3198" baseline="0">
                <a:solidFill>
                  <a:srgbClr val="E75306"/>
                </a:solidFill>
              </a:defRPr>
            </a:lvl1pPr>
          </a:lstStyle>
          <a:p>
            <a:pPr lvl="0"/>
            <a:r>
              <a:rPr lang="en-US" dirty="0"/>
              <a:t>Title 1</a:t>
            </a:r>
          </a:p>
          <a:p>
            <a:pPr marL="0" marR="0" lvl="0" indent="0" algn="l" defTabSz="456971" rtl="0" eaLnBrk="1" fontAlgn="auto" latinLnBrk="0" hangingPunct="1">
              <a:lnSpc>
                <a:spcPct val="100000"/>
              </a:lnSpc>
              <a:spcBef>
                <a:spcPct val="20000"/>
              </a:spcBef>
              <a:spcAft>
                <a:spcPts val="0"/>
              </a:spcAft>
              <a:buClrTx/>
              <a:buSzTx/>
              <a:buFont typeface="Arial"/>
              <a:buNone/>
              <a:tabLst/>
              <a:defRPr/>
            </a:pPr>
            <a:r>
              <a:rPr lang="en-US" sz="3098" kern="1100" spc="-50" dirty="0">
                <a:solidFill>
                  <a:srgbClr val="F7B385"/>
                </a:solidFill>
                <a:latin typeface="Gotham Rounded Book"/>
                <a:cs typeface="Gotham Rounded Book"/>
              </a:rPr>
              <a:t>Title 2</a:t>
            </a:r>
          </a:p>
          <a:p>
            <a:pPr marL="0" marR="0" lvl="0" indent="0" algn="l" defTabSz="456971" rtl="0" eaLnBrk="1" fontAlgn="auto" latinLnBrk="0" hangingPunct="1">
              <a:lnSpc>
                <a:spcPct val="100000"/>
              </a:lnSpc>
              <a:spcBef>
                <a:spcPct val="20000"/>
              </a:spcBef>
              <a:spcAft>
                <a:spcPts val="0"/>
              </a:spcAft>
              <a:buClrTx/>
              <a:buSzTx/>
              <a:buFont typeface="Arial"/>
              <a:buNone/>
              <a:tabLst/>
              <a:defRPr/>
            </a:pPr>
            <a:endParaRPr lang="en-US" sz="3098" kern="1100" spc="-50" dirty="0">
              <a:solidFill>
                <a:srgbClr val="F7B385"/>
              </a:solidFill>
              <a:latin typeface="Gotham Rounded Book"/>
              <a:cs typeface="Gotham Rounded Book"/>
            </a:endParaRPr>
          </a:p>
        </p:txBody>
      </p:sp>
      <p:sp>
        <p:nvSpPr>
          <p:cNvPr id="10" name="Content Placeholder 2"/>
          <p:cNvSpPr>
            <a:spLocks noGrp="1"/>
          </p:cNvSpPr>
          <p:nvPr>
            <p:ph idx="1" hasCustomPrompt="1"/>
          </p:nvPr>
        </p:nvSpPr>
        <p:spPr>
          <a:xfrm>
            <a:off x="609602" y="2894121"/>
            <a:ext cx="10972800" cy="2829786"/>
          </a:xfrm>
          <a:prstGeom prst="rect">
            <a:avLst/>
          </a:prstGeom>
        </p:spPr>
        <p:txBody>
          <a:bodyPr/>
          <a:lstStyle>
            <a:lvl1pPr marL="0" marR="0" indent="0" algn="l" defTabSz="456971" rtl="0" eaLnBrk="1" fontAlgn="base" latinLnBrk="0" hangingPunct="1">
              <a:lnSpc>
                <a:spcPct val="150000"/>
              </a:lnSpc>
              <a:spcBef>
                <a:spcPct val="0"/>
              </a:spcBef>
              <a:spcAft>
                <a:spcPct val="0"/>
              </a:spcAft>
              <a:buClrTx/>
              <a:buSzTx/>
              <a:buFont typeface="Arial" panose="020B0604020202020204" pitchFamily="34" charset="0"/>
              <a:buNone/>
              <a:tabLst/>
              <a:defRPr>
                <a:solidFill>
                  <a:srgbClr val="DF3C06"/>
                </a:solidFill>
              </a:defRPr>
            </a:lvl1pPr>
          </a:lstStyle>
          <a:p>
            <a:pPr marL="285607" marR="0" lvl="0" indent="-285607" algn="l" defTabSz="456971"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799" b="0" i="0" u="none" strike="noStrike" kern="1200" cap="none" spc="0" normalizeH="0" baseline="30000" noProof="0" dirty="0">
                <a:ln>
                  <a:noFill/>
                </a:ln>
                <a:solidFill>
                  <a:prstClr val="white">
                    <a:lumMod val="50000"/>
                  </a:prstClr>
                </a:solidFill>
                <a:effectLst/>
                <a:uLnTx/>
                <a:uFillTx/>
                <a:latin typeface="Arial" panose="020B0604020202020204" pitchFamily="34" charset="0"/>
                <a:ea typeface="ＭＳ Ｐゴシック" pitchFamily="1" charset="-128"/>
                <a:cs typeface="Arial" panose="020B0604020202020204" pitchFamily="34" charset="0"/>
              </a:rPr>
              <a:t>.</a:t>
            </a:r>
          </a:p>
          <a:p>
            <a:pPr marL="285607" marR="0" lvl="0" indent="-285607" algn="l" defTabSz="456971"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p>
          <a:p>
            <a:pPr marL="285607" marR="0" lvl="0" indent="-285607" algn="l" defTabSz="456971"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799"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799"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799" b="0" i="0" u="none" strike="noStrike" kern="1200" cap="none" spc="0" normalizeH="0" baseline="30000" noProof="0" dirty="0">
                <a:ln>
                  <a:noFill/>
                </a:ln>
                <a:solidFill>
                  <a:prstClr val="black"/>
                </a:solidFill>
                <a:effectLst/>
                <a:uLnTx/>
                <a:uFillTx/>
                <a:latin typeface="Bliss-Light"/>
                <a:ea typeface="ＭＳ Ｐゴシック" pitchFamily="1" charset="-128"/>
                <a:cs typeface="Bliss-Light"/>
              </a:rPr>
              <a:t>.</a:t>
            </a:r>
          </a:p>
          <a:p>
            <a:pPr marL="285607" marR="0" lvl="0" indent="-285607" algn="l" defTabSz="456971" rtl="0" eaLnBrk="1" fontAlgn="base" latinLnBrk="0" hangingPunct="1">
              <a:lnSpc>
                <a:spcPct val="150000"/>
              </a:lnSpc>
              <a:spcBef>
                <a:spcPct val="0"/>
              </a:spcBef>
              <a:spcAft>
                <a:spcPct val="0"/>
              </a:spcAft>
              <a:buClrTx/>
              <a:buSzTx/>
              <a:buFont typeface="Arial" panose="020B0604020202020204" pitchFamily="34" charset="0"/>
              <a:buChar char="•"/>
              <a:tabLst/>
              <a:defRPr/>
            </a:pPr>
            <a:endParaRPr lang="en-US" dirty="0"/>
          </a:p>
        </p:txBody>
      </p:sp>
    </p:spTree>
    <p:extLst>
      <p:ext uri="{BB962C8B-B14F-4D97-AF65-F5344CB8AC3E}">
        <p14:creationId xmlns:p14="http://schemas.microsoft.com/office/powerpoint/2010/main" val="22446777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9" name="TextBox 8"/>
          <p:cNvSpPr txBox="1"/>
          <p:nvPr userDrawn="1"/>
        </p:nvSpPr>
        <p:spPr>
          <a:xfrm>
            <a:off x="6388100" y="2560453"/>
            <a:ext cx="4875606" cy="2874505"/>
          </a:xfrm>
          <a:prstGeom prst="rect">
            <a:avLst/>
          </a:prstGeom>
          <a:noFill/>
        </p:spPr>
        <p:txBody>
          <a:bodyPr wrap="square" rtlCol="0">
            <a:spAutoFit/>
          </a:bodyPr>
          <a:lstStyle/>
          <a:p>
            <a:pPr marL="285607" indent="-285607">
              <a:lnSpc>
                <a:spcPct val="150000"/>
              </a:lnSpc>
              <a:buFont typeface="Arial" panose="020B0604020202020204" pitchFamily="34" charset="0"/>
              <a:buChar char="•"/>
            </a:pPr>
            <a:endParaRPr lang="en-GB" sz="1799" baseline="30000" dirty="0">
              <a:solidFill>
                <a:srgbClr val="5A5A59"/>
              </a:solidFill>
              <a:latin typeface="Bliss-Light"/>
              <a:cs typeface="Bliss-Light"/>
            </a:endParaRPr>
          </a:p>
          <a:p>
            <a:pPr>
              <a:lnSpc>
                <a:spcPct val="150000"/>
              </a:lnSpc>
            </a:pPr>
            <a:r>
              <a:rPr lang="en-GB" sz="1799" i="1" baseline="30000" dirty="0">
                <a:solidFill>
                  <a:srgbClr val="5A5A59"/>
                </a:solidFill>
                <a:latin typeface="Bliss-Light"/>
                <a:cs typeface="Bliss-Light"/>
              </a:rPr>
              <a:t>“</a:t>
            </a:r>
            <a:r>
              <a:rPr lang="en-GB" sz="1799" i="1" baseline="30000" dirty="0" err="1">
                <a:solidFill>
                  <a:srgbClr val="5A5A59"/>
                </a:solidFill>
                <a:latin typeface="Bliss-Light"/>
                <a:cs typeface="Bliss-Light"/>
              </a:rPr>
              <a:t>Lorem</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ipsum</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dolor</a:t>
            </a:r>
            <a:r>
              <a:rPr lang="en-GB" sz="1799" i="1" baseline="30000" dirty="0">
                <a:solidFill>
                  <a:srgbClr val="5A5A59"/>
                </a:solidFill>
                <a:latin typeface="Bliss-Light"/>
                <a:cs typeface="Bliss-Light"/>
              </a:rPr>
              <a:t> sit </a:t>
            </a:r>
            <a:r>
              <a:rPr lang="en-GB" sz="1799" i="1" baseline="30000" dirty="0" err="1">
                <a:solidFill>
                  <a:srgbClr val="5A5A59"/>
                </a:solidFill>
                <a:latin typeface="Bliss-Light"/>
                <a:cs typeface="Bliss-Light"/>
              </a:rPr>
              <a:t>amet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consectetuer</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adipiscing</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elit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Aenean</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commodo</a:t>
            </a:r>
            <a:r>
              <a:rPr lang="en-GB" sz="1799" i="1" baseline="30000" dirty="0">
                <a:solidFill>
                  <a:srgbClr val="5A5A59"/>
                </a:solidFill>
                <a:latin typeface="Bliss-Light"/>
                <a:cs typeface="Bliss-Light"/>
              </a:rPr>
              <a:t> ligula </a:t>
            </a:r>
            <a:r>
              <a:rPr lang="en-GB" sz="1799" i="1" baseline="30000" dirty="0" err="1">
                <a:solidFill>
                  <a:srgbClr val="5A5A59"/>
                </a:solidFill>
                <a:latin typeface="Bliss-Light"/>
                <a:cs typeface="Bliss-Light"/>
              </a:rPr>
              <a:t>eget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dolor</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Aenean</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massa</a:t>
            </a:r>
            <a:r>
              <a:rPr lang="en-GB" sz="1799" i="1" baseline="30000" dirty="0">
                <a:solidFill>
                  <a:srgbClr val="5A5A59"/>
                </a:solidFill>
                <a:latin typeface="Bliss-Light"/>
                <a:cs typeface="Bliss-Light"/>
              </a:rPr>
              <a:t>. Cum </a:t>
            </a:r>
            <a:r>
              <a:rPr lang="en-GB" sz="1799" i="1" baseline="30000" dirty="0" err="1">
                <a:solidFill>
                  <a:srgbClr val="5A5A59"/>
                </a:solidFill>
                <a:latin typeface="Bliss-Light"/>
                <a:cs typeface="Bliss-Light"/>
              </a:rPr>
              <a:t>sociis</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natoque</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enatibus</a:t>
            </a:r>
            <a:r>
              <a:rPr lang="en-GB" sz="1799" i="1" baseline="30000" dirty="0">
                <a:solidFill>
                  <a:srgbClr val="5A5A59"/>
                </a:solidFill>
                <a:latin typeface="Bliss-Light"/>
                <a:cs typeface="Bliss-Light"/>
              </a:rPr>
              <a:t>.</a:t>
            </a:r>
            <a:r>
              <a:rPr lang="en-GB" sz="1799" i="1" dirty="0">
                <a:solidFill>
                  <a:srgbClr val="5A5A59"/>
                </a:solidFill>
                <a:latin typeface="Bliss-Light"/>
                <a:cs typeface="Bliss-Light"/>
              </a:rPr>
              <a:t> </a:t>
            </a:r>
            <a:r>
              <a:rPr lang="en-GB" sz="1799" i="1" baseline="30000" dirty="0" err="1">
                <a:solidFill>
                  <a:srgbClr val="5A5A59"/>
                </a:solidFill>
                <a:latin typeface="Bliss-Light"/>
                <a:cs typeface="Bliss-Light"/>
              </a:rPr>
              <a:t>Lorem</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ipsum</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dolor</a:t>
            </a:r>
            <a:r>
              <a:rPr lang="en-GB" sz="1799" i="1" baseline="30000" dirty="0">
                <a:solidFill>
                  <a:srgbClr val="5A5A59"/>
                </a:solidFill>
                <a:latin typeface="Bliss-Light"/>
                <a:cs typeface="Bliss-Light"/>
              </a:rPr>
              <a:t> sit </a:t>
            </a:r>
            <a:r>
              <a:rPr lang="en-GB" sz="1799" i="1" baseline="30000" dirty="0" err="1">
                <a:solidFill>
                  <a:srgbClr val="5A5A59"/>
                </a:solidFill>
                <a:latin typeface="Bliss-Light"/>
                <a:cs typeface="Bliss-Light"/>
              </a:rPr>
              <a:t>amet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consectetuer</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adipiscing</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elit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Aenean</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commodo</a:t>
            </a:r>
            <a:r>
              <a:rPr lang="en-GB" sz="1799" i="1" baseline="30000" dirty="0">
                <a:solidFill>
                  <a:srgbClr val="5A5A59"/>
                </a:solidFill>
                <a:latin typeface="Bliss-Light"/>
                <a:cs typeface="Bliss-Light"/>
              </a:rPr>
              <a:t> ligula </a:t>
            </a:r>
            <a:r>
              <a:rPr lang="en-GB" sz="1799" i="1" baseline="30000" dirty="0" err="1">
                <a:solidFill>
                  <a:srgbClr val="5A5A59"/>
                </a:solidFill>
                <a:latin typeface="Bliss-Light"/>
                <a:cs typeface="Bliss-Light"/>
              </a:rPr>
              <a:t>eget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color</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Aenean</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massa</a:t>
            </a:r>
            <a:r>
              <a:rPr lang="en-GB" sz="1799" i="1" baseline="30000" dirty="0">
                <a:solidFill>
                  <a:srgbClr val="5A5A59"/>
                </a:solidFill>
                <a:latin typeface="Bliss-Light"/>
                <a:cs typeface="Bliss-Light"/>
              </a:rPr>
              <a:t>. Cum </a:t>
            </a:r>
            <a:r>
              <a:rPr lang="en-GB" sz="1799" i="1" baseline="30000" dirty="0" err="1">
                <a:solidFill>
                  <a:srgbClr val="5A5A59"/>
                </a:solidFill>
                <a:latin typeface="Bliss-Light"/>
                <a:cs typeface="Bliss-Light"/>
              </a:rPr>
              <a:t>sociis</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natoque</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penatibus</a:t>
            </a:r>
            <a:r>
              <a:rPr lang="en-GB" sz="1799" i="1" baseline="30000" dirty="0">
                <a:solidFill>
                  <a:srgbClr val="5A5A59"/>
                </a:solidFill>
                <a:latin typeface="Bliss-Light"/>
                <a:cs typeface="Bliss-Light"/>
              </a:rPr>
              <a:t>.</a:t>
            </a:r>
            <a:r>
              <a:rPr lang="en-GB" sz="1799" i="1" dirty="0">
                <a:solidFill>
                  <a:srgbClr val="5A5A59"/>
                </a:solidFill>
                <a:latin typeface="Bliss-Light"/>
                <a:cs typeface="Bliss-Light"/>
              </a:rPr>
              <a:t>”</a:t>
            </a:r>
          </a:p>
          <a:p>
            <a:pPr algn="r">
              <a:lnSpc>
                <a:spcPct val="150000"/>
              </a:lnSpc>
            </a:pPr>
            <a:endParaRPr lang="en-GB" sz="1599" i="1" baseline="30000" dirty="0">
              <a:solidFill>
                <a:srgbClr val="5A5A59"/>
              </a:solidFill>
              <a:latin typeface="Bliss-Light"/>
              <a:cs typeface="Bliss-Light"/>
            </a:endParaRPr>
          </a:p>
          <a:p>
            <a:pPr algn="r">
              <a:lnSpc>
                <a:spcPct val="150000"/>
              </a:lnSpc>
            </a:pPr>
            <a:r>
              <a:rPr lang="en-GB" sz="1799" b="1" baseline="30000" dirty="0">
                <a:solidFill>
                  <a:srgbClr val="5A5A59"/>
                </a:solidFill>
                <a:latin typeface="Bliss-Light"/>
                <a:cs typeface="Bliss-Light"/>
              </a:rPr>
              <a:t>- Name, Organisation, Date</a:t>
            </a:r>
          </a:p>
          <a:p>
            <a:pPr>
              <a:lnSpc>
                <a:spcPct val="150000"/>
              </a:lnSpc>
            </a:pPr>
            <a:endParaRPr lang="en-GB" sz="1599" i="1" baseline="30000" dirty="0">
              <a:solidFill>
                <a:srgbClr val="5A5A59"/>
              </a:solidFill>
              <a:latin typeface="Bliss-Light"/>
              <a:cs typeface="Bliss-Light"/>
            </a:endParaRPr>
          </a:p>
          <a:p>
            <a:pPr marL="285607" indent="-285607">
              <a:lnSpc>
                <a:spcPct val="150000"/>
              </a:lnSpc>
              <a:buFont typeface="Arial" panose="020B0604020202020204" pitchFamily="34" charset="0"/>
              <a:buChar char="•"/>
            </a:pPr>
            <a:endParaRPr lang="en-US" sz="1699" dirty="0">
              <a:solidFill>
                <a:srgbClr val="5A5A59"/>
              </a:solidFill>
              <a:latin typeface="Gotham Rounded Book"/>
              <a:cs typeface="Gotham Rounded Book"/>
            </a:endParaRPr>
          </a:p>
        </p:txBody>
      </p:sp>
      <p:sp>
        <p:nvSpPr>
          <p:cNvPr id="10" name="TextBox 9"/>
          <p:cNvSpPr txBox="1"/>
          <p:nvPr userDrawn="1"/>
        </p:nvSpPr>
        <p:spPr>
          <a:xfrm>
            <a:off x="774700" y="2560453"/>
            <a:ext cx="4875606" cy="2874505"/>
          </a:xfrm>
          <a:prstGeom prst="rect">
            <a:avLst/>
          </a:prstGeom>
          <a:noFill/>
        </p:spPr>
        <p:txBody>
          <a:bodyPr wrap="square" rtlCol="0">
            <a:spAutoFit/>
          </a:bodyPr>
          <a:lstStyle/>
          <a:p>
            <a:pPr marL="285607" indent="-285607">
              <a:lnSpc>
                <a:spcPct val="150000"/>
              </a:lnSpc>
              <a:buFont typeface="Arial" panose="020B0604020202020204" pitchFamily="34" charset="0"/>
              <a:buChar char="•"/>
            </a:pPr>
            <a:endParaRPr lang="en-GB" sz="1799" baseline="30000" dirty="0">
              <a:solidFill>
                <a:srgbClr val="5A5A59"/>
              </a:solidFill>
              <a:latin typeface="Bliss-Light"/>
              <a:cs typeface="Bliss-Light"/>
            </a:endParaRPr>
          </a:p>
          <a:p>
            <a:pPr>
              <a:lnSpc>
                <a:spcPct val="150000"/>
              </a:lnSpc>
            </a:pPr>
            <a:r>
              <a:rPr lang="en-GB" sz="1799" i="1" baseline="30000" dirty="0">
                <a:solidFill>
                  <a:srgbClr val="5A5A59"/>
                </a:solidFill>
                <a:latin typeface="Bliss-Light"/>
                <a:cs typeface="Bliss-Light"/>
              </a:rPr>
              <a:t>“</a:t>
            </a:r>
            <a:r>
              <a:rPr lang="en-GB" sz="1799" i="1" baseline="30000" dirty="0" err="1">
                <a:solidFill>
                  <a:srgbClr val="5A5A59"/>
                </a:solidFill>
                <a:latin typeface="Bliss-Light"/>
                <a:cs typeface="Bliss-Light"/>
              </a:rPr>
              <a:t>Lorem</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ipsum</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dolor</a:t>
            </a:r>
            <a:r>
              <a:rPr lang="en-GB" sz="1799" i="1" baseline="30000" dirty="0">
                <a:solidFill>
                  <a:srgbClr val="5A5A59"/>
                </a:solidFill>
                <a:latin typeface="Bliss-Light"/>
                <a:cs typeface="Bliss-Light"/>
              </a:rPr>
              <a:t> sit </a:t>
            </a:r>
            <a:r>
              <a:rPr lang="en-GB" sz="1799" i="1" baseline="30000" dirty="0" err="1">
                <a:solidFill>
                  <a:srgbClr val="5A5A59"/>
                </a:solidFill>
                <a:latin typeface="Bliss-Light"/>
                <a:cs typeface="Bliss-Light"/>
              </a:rPr>
              <a:t>amet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consectetuer</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adipiscing</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elit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Aenean</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commodo</a:t>
            </a:r>
            <a:r>
              <a:rPr lang="en-GB" sz="1799" i="1" baseline="30000" dirty="0">
                <a:solidFill>
                  <a:srgbClr val="5A5A59"/>
                </a:solidFill>
                <a:latin typeface="Bliss-Light"/>
                <a:cs typeface="Bliss-Light"/>
              </a:rPr>
              <a:t> ligula </a:t>
            </a:r>
            <a:r>
              <a:rPr lang="en-GB" sz="1799" i="1" baseline="30000" dirty="0" err="1">
                <a:solidFill>
                  <a:srgbClr val="5A5A59"/>
                </a:solidFill>
                <a:latin typeface="Bliss-Light"/>
                <a:cs typeface="Bliss-Light"/>
              </a:rPr>
              <a:t>eget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dolor</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Aenean</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massa</a:t>
            </a:r>
            <a:r>
              <a:rPr lang="en-GB" sz="1799" i="1" baseline="30000" dirty="0">
                <a:solidFill>
                  <a:srgbClr val="5A5A59"/>
                </a:solidFill>
                <a:latin typeface="Bliss-Light"/>
                <a:cs typeface="Bliss-Light"/>
              </a:rPr>
              <a:t>. Cum </a:t>
            </a:r>
            <a:r>
              <a:rPr lang="en-GB" sz="1799" i="1" baseline="30000" dirty="0" err="1">
                <a:solidFill>
                  <a:srgbClr val="5A5A59"/>
                </a:solidFill>
                <a:latin typeface="Bliss-Light"/>
                <a:cs typeface="Bliss-Light"/>
              </a:rPr>
              <a:t>sociis</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natoque</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enatibus</a:t>
            </a:r>
            <a:r>
              <a:rPr lang="en-GB" sz="1799" i="1" baseline="30000" dirty="0">
                <a:solidFill>
                  <a:srgbClr val="5A5A59"/>
                </a:solidFill>
                <a:latin typeface="Bliss-Light"/>
                <a:cs typeface="Bliss-Light"/>
              </a:rPr>
              <a:t>.</a:t>
            </a:r>
            <a:r>
              <a:rPr lang="en-GB" sz="1799" i="1" dirty="0">
                <a:solidFill>
                  <a:srgbClr val="5A5A59"/>
                </a:solidFill>
                <a:latin typeface="Bliss-Light"/>
                <a:cs typeface="Bliss-Light"/>
              </a:rPr>
              <a:t> </a:t>
            </a:r>
            <a:r>
              <a:rPr lang="en-GB" sz="1799" i="1" baseline="30000" dirty="0" err="1">
                <a:solidFill>
                  <a:srgbClr val="5A5A59"/>
                </a:solidFill>
                <a:latin typeface="Bliss-Light"/>
                <a:cs typeface="Bliss-Light"/>
              </a:rPr>
              <a:t>Lorem</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ipsum</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dolor</a:t>
            </a:r>
            <a:r>
              <a:rPr lang="en-GB" sz="1799" i="1" baseline="30000" dirty="0">
                <a:solidFill>
                  <a:srgbClr val="5A5A59"/>
                </a:solidFill>
                <a:latin typeface="Bliss-Light"/>
                <a:cs typeface="Bliss-Light"/>
              </a:rPr>
              <a:t> sit </a:t>
            </a:r>
            <a:r>
              <a:rPr lang="en-GB" sz="1799" i="1" baseline="30000" dirty="0" err="1">
                <a:solidFill>
                  <a:srgbClr val="5A5A59"/>
                </a:solidFill>
                <a:latin typeface="Bliss-Light"/>
                <a:cs typeface="Bliss-Light"/>
              </a:rPr>
              <a:t>amet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consectetuer</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adipiscing</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elit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Aenean</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commodo</a:t>
            </a:r>
            <a:r>
              <a:rPr lang="en-GB" sz="1799" i="1" baseline="30000" dirty="0">
                <a:solidFill>
                  <a:srgbClr val="5A5A59"/>
                </a:solidFill>
                <a:latin typeface="Bliss-Light"/>
                <a:cs typeface="Bliss-Light"/>
              </a:rPr>
              <a:t> ligula </a:t>
            </a:r>
            <a:r>
              <a:rPr lang="en-GB" sz="1799" i="1" baseline="30000" dirty="0" err="1">
                <a:solidFill>
                  <a:srgbClr val="5A5A59"/>
                </a:solidFill>
                <a:latin typeface="Bliss-Light"/>
                <a:cs typeface="Bliss-Light"/>
              </a:rPr>
              <a:t>eget</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color</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Aenean</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massa</a:t>
            </a:r>
            <a:r>
              <a:rPr lang="en-GB" sz="1799" i="1" baseline="30000" dirty="0">
                <a:solidFill>
                  <a:srgbClr val="5A5A59"/>
                </a:solidFill>
                <a:latin typeface="Bliss-Light"/>
                <a:cs typeface="Bliss-Light"/>
              </a:rPr>
              <a:t>. Cum </a:t>
            </a:r>
            <a:r>
              <a:rPr lang="en-GB" sz="1799" i="1" baseline="30000" dirty="0" err="1">
                <a:solidFill>
                  <a:srgbClr val="5A5A59"/>
                </a:solidFill>
                <a:latin typeface="Bliss-Light"/>
                <a:cs typeface="Bliss-Light"/>
              </a:rPr>
              <a:t>sociis</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natoque</a:t>
            </a:r>
            <a:r>
              <a:rPr lang="en-GB" sz="1799" i="1" baseline="30000" dirty="0">
                <a:solidFill>
                  <a:srgbClr val="5A5A59"/>
                </a:solidFill>
                <a:latin typeface="Bliss-Light"/>
                <a:cs typeface="Bliss-Light"/>
              </a:rPr>
              <a:t> </a:t>
            </a:r>
            <a:r>
              <a:rPr lang="en-GB" sz="1799" i="1" baseline="30000" dirty="0" err="1">
                <a:solidFill>
                  <a:srgbClr val="5A5A59"/>
                </a:solidFill>
                <a:latin typeface="Bliss-Light"/>
                <a:cs typeface="Bliss-Light"/>
              </a:rPr>
              <a:t>penatibus</a:t>
            </a:r>
            <a:r>
              <a:rPr lang="en-GB" sz="1799" i="1" baseline="30000" dirty="0">
                <a:solidFill>
                  <a:srgbClr val="5A5A59"/>
                </a:solidFill>
                <a:latin typeface="Bliss-Light"/>
                <a:cs typeface="Bliss-Light"/>
              </a:rPr>
              <a:t>.</a:t>
            </a:r>
            <a:r>
              <a:rPr lang="en-GB" sz="1799" i="1" dirty="0">
                <a:solidFill>
                  <a:srgbClr val="5A5A59"/>
                </a:solidFill>
                <a:latin typeface="Bliss-Light"/>
                <a:cs typeface="Bliss-Light"/>
              </a:rPr>
              <a:t>”</a:t>
            </a:r>
          </a:p>
          <a:p>
            <a:pPr algn="r">
              <a:lnSpc>
                <a:spcPct val="150000"/>
              </a:lnSpc>
            </a:pPr>
            <a:endParaRPr lang="en-GB" sz="1599" b="1" i="1" baseline="30000" dirty="0">
              <a:solidFill>
                <a:srgbClr val="5A5A59"/>
              </a:solidFill>
              <a:latin typeface="Bliss-Light"/>
              <a:cs typeface="Bliss-Light"/>
            </a:endParaRPr>
          </a:p>
          <a:p>
            <a:pPr algn="r">
              <a:lnSpc>
                <a:spcPct val="150000"/>
              </a:lnSpc>
            </a:pPr>
            <a:r>
              <a:rPr lang="en-GB" sz="1799" b="1" baseline="30000" dirty="0">
                <a:solidFill>
                  <a:srgbClr val="5A5A59"/>
                </a:solidFill>
                <a:latin typeface="Bliss-Light"/>
                <a:cs typeface="Bliss-Light"/>
              </a:rPr>
              <a:t>- Name, Organisation, Date</a:t>
            </a:r>
          </a:p>
          <a:p>
            <a:pPr>
              <a:lnSpc>
                <a:spcPct val="150000"/>
              </a:lnSpc>
            </a:pPr>
            <a:endParaRPr lang="en-GB" sz="1599" i="1" baseline="30000" dirty="0">
              <a:solidFill>
                <a:srgbClr val="5A5A59"/>
              </a:solidFill>
              <a:latin typeface="Bliss-Light"/>
              <a:cs typeface="Bliss-Light"/>
            </a:endParaRPr>
          </a:p>
          <a:p>
            <a:pPr marL="285607" indent="-285607">
              <a:lnSpc>
                <a:spcPct val="150000"/>
              </a:lnSpc>
              <a:buFont typeface="Arial" panose="020B0604020202020204" pitchFamily="34" charset="0"/>
              <a:buChar char="•"/>
            </a:pPr>
            <a:endParaRPr lang="en-US" sz="1699" dirty="0">
              <a:solidFill>
                <a:srgbClr val="5A5A59"/>
              </a:solidFill>
              <a:latin typeface="Gotham Rounded Book"/>
              <a:cs typeface="Gotham Rounded Book"/>
            </a:endParaRPr>
          </a:p>
        </p:txBody>
      </p:sp>
      <p:sp>
        <p:nvSpPr>
          <p:cNvPr id="11" name="Text Placeholder 15"/>
          <p:cNvSpPr>
            <a:spLocks noGrp="1"/>
          </p:cNvSpPr>
          <p:nvPr>
            <p:ph type="body" sz="quarter" idx="14" hasCustomPrompt="1"/>
          </p:nvPr>
        </p:nvSpPr>
        <p:spPr>
          <a:xfrm>
            <a:off x="491067" y="1044579"/>
            <a:ext cx="11224684" cy="1046163"/>
          </a:xfrm>
        </p:spPr>
        <p:txBody>
          <a:bodyPr/>
          <a:lstStyle>
            <a:lvl1pPr marL="0" marR="0" indent="0" algn="l" defTabSz="456971" rtl="0" eaLnBrk="1" fontAlgn="auto" latinLnBrk="0" hangingPunct="1">
              <a:lnSpc>
                <a:spcPct val="100000"/>
              </a:lnSpc>
              <a:spcBef>
                <a:spcPts val="0"/>
              </a:spcBef>
              <a:spcAft>
                <a:spcPts val="0"/>
              </a:spcAft>
              <a:buClrTx/>
              <a:buSzTx/>
              <a:buFont typeface="Arial"/>
              <a:buNone/>
              <a:tabLst/>
              <a:defRPr sz="3198" baseline="0">
                <a:solidFill>
                  <a:srgbClr val="E75306"/>
                </a:solidFill>
              </a:defRPr>
            </a:lvl1pPr>
          </a:lstStyle>
          <a:p>
            <a:pPr lvl="0"/>
            <a:r>
              <a:rPr lang="en-US" dirty="0"/>
              <a:t>Title 1</a:t>
            </a:r>
          </a:p>
          <a:p>
            <a:pPr marL="0" marR="0" lvl="0" indent="0" algn="l" defTabSz="456971" rtl="0" eaLnBrk="1" fontAlgn="auto" latinLnBrk="0" hangingPunct="1">
              <a:lnSpc>
                <a:spcPct val="100000"/>
              </a:lnSpc>
              <a:spcBef>
                <a:spcPct val="20000"/>
              </a:spcBef>
              <a:spcAft>
                <a:spcPts val="0"/>
              </a:spcAft>
              <a:buClrTx/>
              <a:buSzTx/>
              <a:buFont typeface="Arial"/>
              <a:buNone/>
              <a:tabLst/>
              <a:defRPr/>
            </a:pPr>
            <a:r>
              <a:rPr lang="en-US" sz="3098" kern="1100" spc="-50" dirty="0">
                <a:solidFill>
                  <a:srgbClr val="F7B385"/>
                </a:solidFill>
                <a:latin typeface="Gotham Rounded Book"/>
                <a:cs typeface="Gotham Rounded Book"/>
              </a:rPr>
              <a:t>Title 2</a:t>
            </a:r>
          </a:p>
          <a:p>
            <a:pPr marL="0" marR="0" lvl="0" indent="0" algn="l" defTabSz="456971" rtl="0" eaLnBrk="1" fontAlgn="auto" latinLnBrk="0" hangingPunct="1">
              <a:lnSpc>
                <a:spcPct val="100000"/>
              </a:lnSpc>
              <a:spcBef>
                <a:spcPct val="20000"/>
              </a:spcBef>
              <a:spcAft>
                <a:spcPts val="0"/>
              </a:spcAft>
              <a:buClrTx/>
              <a:buSzTx/>
              <a:buFont typeface="Arial"/>
              <a:buNone/>
              <a:tabLst/>
              <a:defRPr/>
            </a:pPr>
            <a:endParaRPr lang="en-US" sz="3098" kern="1100" spc="-50" dirty="0">
              <a:solidFill>
                <a:srgbClr val="F7B385"/>
              </a:solidFill>
              <a:latin typeface="Gotham Rounded Book"/>
              <a:cs typeface="Gotham Rounded Book"/>
            </a:endParaRPr>
          </a:p>
        </p:txBody>
      </p:sp>
    </p:spTree>
    <p:extLst>
      <p:ext uri="{BB962C8B-B14F-4D97-AF65-F5344CB8AC3E}">
        <p14:creationId xmlns:p14="http://schemas.microsoft.com/office/powerpoint/2010/main" val="31773379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graphicFrame>
        <p:nvGraphicFramePr>
          <p:cNvPr id="11" name="Table 10"/>
          <p:cNvGraphicFramePr>
            <a:graphicFrameLocks noGrp="1"/>
          </p:cNvGraphicFramePr>
          <p:nvPr userDrawn="1">
            <p:extLst>
              <p:ext uri="{D42A27DB-BD31-4B8C-83A1-F6EECF244321}">
                <p14:modId xmlns:p14="http://schemas.microsoft.com/office/powerpoint/2010/main" val="1806677920"/>
              </p:ext>
            </p:extLst>
          </p:nvPr>
        </p:nvGraphicFramePr>
        <p:xfrm>
          <a:off x="642063" y="2770558"/>
          <a:ext cx="7679266" cy="3007274"/>
        </p:xfrm>
        <a:graphic>
          <a:graphicData uri="http://schemas.openxmlformats.org/drawingml/2006/table">
            <a:tbl>
              <a:tblPr firstRow="1" bandRow="1">
                <a:tableStyleId>{46F890A9-2807-4EBB-B81D-B2AA78EC7F39}</a:tableStyleId>
              </a:tblPr>
              <a:tblGrid>
                <a:gridCol w="3839633">
                  <a:extLst>
                    <a:ext uri="{9D8B030D-6E8A-4147-A177-3AD203B41FA5}">
                      <a16:colId xmlns:a16="http://schemas.microsoft.com/office/drawing/2014/main" val="20000"/>
                    </a:ext>
                  </a:extLst>
                </a:gridCol>
                <a:gridCol w="3839633">
                  <a:extLst>
                    <a:ext uri="{9D8B030D-6E8A-4147-A177-3AD203B41FA5}">
                      <a16:colId xmlns:a16="http://schemas.microsoft.com/office/drawing/2014/main" val="20001"/>
                    </a:ext>
                  </a:extLst>
                </a:gridCol>
              </a:tblGrid>
              <a:tr h="604893">
                <a:tc gridSpan="2">
                  <a:txBody>
                    <a:bodyPr/>
                    <a:lstStyle/>
                    <a:p>
                      <a:pPr algn="l"/>
                      <a:r>
                        <a:rPr lang="en-GB" dirty="0">
                          <a:latin typeface="Bliss-Light"/>
                        </a:rPr>
                        <a:t>Table Heading</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5306"/>
                    </a:solidFill>
                  </a:tcPr>
                </a:tc>
                <a:tc hMerge="1">
                  <a:txBody>
                    <a:bodyPr/>
                    <a:lstStyle/>
                    <a:p>
                      <a:endParaRPr lang="en-GB" dirty="0">
                        <a:latin typeface="Bliss-Ligh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F3C06"/>
                    </a:solidFill>
                  </a:tcPr>
                </a:tc>
                <a:extLst>
                  <a:ext uri="{0D108BD9-81ED-4DB2-BD59-A6C34878D82A}">
                    <a16:rowId xmlns:a16="http://schemas.microsoft.com/office/drawing/2014/main" val="10000"/>
                  </a:ext>
                </a:extLst>
              </a:tr>
              <a:tr h="3679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32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362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362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2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362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2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solidFill>
                            <a:srgbClr val="5A5A59"/>
                          </a:solidFill>
                          <a:latin typeface="Bliss-Light"/>
                        </a:rPr>
                        <a:t>Text</a:t>
                      </a:r>
                      <a:r>
                        <a:rPr lang="en-US" sz="1400" baseline="0" dirty="0">
                          <a:solidFill>
                            <a:srgbClr val="5A5A59"/>
                          </a:solidFill>
                          <a:latin typeface="Bliss-Light"/>
                        </a:rPr>
                        <a:t> </a:t>
                      </a:r>
                      <a:endParaRPr lang="en-GB" sz="1400" dirty="0">
                        <a:solidFill>
                          <a:srgbClr val="5A5A59"/>
                        </a:solidFill>
                        <a:latin typeface="Bliss-Light"/>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12" name="Text Placeholder 15"/>
          <p:cNvSpPr>
            <a:spLocks noGrp="1"/>
          </p:cNvSpPr>
          <p:nvPr>
            <p:ph type="body" sz="quarter" idx="14" hasCustomPrompt="1"/>
          </p:nvPr>
        </p:nvSpPr>
        <p:spPr>
          <a:xfrm>
            <a:off x="491067" y="1044579"/>
            <a:ext cx="11224684" cy="1046163"/>
          </a:xfrm>
        </p:spPr>
        <p:txBody>
          <a:bodyPr/>
          <a:lstStyle>
            <a:lvl1pPr marL="0" marR="0" indent="0" algn="l" defTabSz="456971" rtl="0" eaLnBrk="1" fontAlgn="auto" latinLnBrk="0" hangingPunct="1">
              <a:lnSpc>
                <a:spcPct val="100000"/>
              </a:lnSpc>
              <a:spcBef>
                <a:spcPts val="0"/>
              </a:spcBef>
              <a:spcAft>
                <a:spcPts val="0"/>
              </a:spcAft>
              <a:buClrTx/>
              <a:buSzTx/>
              <a:buFont typeface="Arial"/>
              <a:buNone/>
              <a:tabLst/>
              <a:defRPr sz="3198" baseline="0">
                <a:solidFill>
                  <a:srgbClr val="E75306"/>
                </a:solidFill>
              </a:defRPr>
            </a:lvl1pPr>
          </a:lstStyle>
          <a:p>
            <a:pPr lvl="0"/>
            <a:r>
              <a:rPr lang="en-US" dirty="0"/>
              <a:t>Title 1</a:t>
            </a:r>
          </a:p>
          <a:p>
            <a:pPr marL="0" marR="0" lvl="0" indent="0" algn="l" defTabSz="456971" rtl="0" eaLnBrk="1" fontAlgn="auto" latinLnBrk="0" hangingPunct="1">
              <a:lnSpc>
                <a:spcPct val="100000"/>
              </a:lnSpc>
              <a:spcBef>
                <a:spcPct val="20000"/>
              </a:spcBef>
              <a:spcAft>
                <a:spcPts val="0"/>
              </a:spcAft>
              <a:buClrTx/>
              <a:buSzTx/>
              <a:buFont typeface="Arial"/>
              <a:buNone/>
              <a:tabLst/>
              <a:defRPr/>
            </a:pPr>
            <a:r>
              <a:rPr lang="en-US" sz="3098" kern="1100" spc="-50" dirty="0">
                <a:solidFill>
                  <a:srgbClr val="F7B385"/>
                </a:solidFill>
                <a:latin typeface="Gotham Rounded Book"/>
                <a:cs typeface="Gotham Rounded Book"/>
              </a:rPr>
              <a:t>Title 2</a:t>
            </a:r>
          </a:p>
          <a:p>
            <a:pPr marL="0" marR="0" lvl="0" indent="0" algn="l" defTabSz="456971" rtl="0" eaLnBrk="1" fontAlgn="auto" latinLnBrk="0" hangingPunct="1">
              <a:lnSpc>
                <a:spcPct val="100000"/>
              </a:lnSpc>
              <a:spcBef>
                <a:spcPct val="20000"/>
              </a:spcBef>
              <a:spcAft>
                <a:spcPts val="0"/>
              </a:spcAft>
              <a:buClrTx/>
              <a:buSzTx/>
              <a:buFont typeface="Arial"/>
              <a:buNone/>
              <a:tabLst/>
              <a:defRPr/>
            </a:pPr>
            <a:endParaRPr lang="en-US" sz="3098" kern="1100" spc="-50" dirty="0">
              <a:solidFill>
                <a:srgbClr val="F7B385"/>
              </a:solidFill>
              <a:latin typeface="Gotham Rounded Book"/>
              <a:cs typeface="Gotham Rounded Book"/>
            </a:endParaRPr>
          </a:p>
        </p:txBody>
      </p:sp>
    </p:spTree>
    <p:extLst>
      <p:ext uri="{BB962C8B-B14F-4D97-AF65-F5344CB8AC3E}">
        <p14:creationId xmlns:p14="http://schemas.microsoft.com/office/powerpoint/2010/main" val="2522536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6754B92-B7EB-4B7A-A9D5-58DC8A07197C}" type="datetimeFigureOut">
              <a:rPr lang="en-GB" smtClean="0"/>
              <a:t>02/07/2020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02FCF9-93E1-4BCE-82CD-F0E0BF69CA76}" type="slidenum">
              <a:rPr lang="en-GB" smtClean="0"/>
              <a:t>‹#›</a:t>
            </a:fld>
            <a:endParaRPr lang="en-GB"/>
          </a:p>
        </p:txBody>
      </p:sp>
    </p:spTree>
    <p:extLst>
      <p:ext uri="{BB962C8B-B14F-4D97-AF65-F5344CB8AC3E}">
        <p14:creationId xmlns:p14="http://schemas.microsoft.com/office/powerpoint/2010/main" val="2599660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C6754B92-B7EB-4B7A-A9D5-58DC8A07197C}" type="datetimeFigureOut">
              <a:rPr lang="en-GB" smtClean="0"/>
              <a:t>02/07/2020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02FCF9-93E1-4BCE-82CD-F0E0BF69CA76}" type="slidenum">
              <a:rPr lang="en-GB" smtClean="0"/>
              <a:t>‹#›</a:t>
            </a:fld>
            <a:endParaRPr lang="en-GB"/>
          </a:p>
        </p:txBody>
      </p:sp>
    </p:spTree>
    <p:extLst>
      <p:ext uri="{BB962C8B-B14F-4D97-AF65-F5344CB8AC3E}">
        <p14:creationId xmlns:p14="http://schemas.microsoft.com/office/powerpoint/2010/main" val="3571830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C6754B92-B7EB-4B7A-A9D5-58DC8A07197C}" type="datetimeFigureOut">
              <a:rPr lang="en-GB" smtClean="0"/>
              <a:t>02/07/2020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E02FCF9-93E1-4BCE-82CD-F0E0BF69CA76}" type="slidenum">
              <a:rPr lang="en-GB" smtClean="0"/>
              <a:t>‹#›</a:t>
            </a:fld>
            <a:endParaRPr lang="en-GB"/>
          </a:p>
        </p:txBody>
      </p:sp>
    </p:spTree>
    <p:extLst>
      <p:ext uri="{BB962C8B-B14F-4D97-AF65-F5344CB8AC3E}">
        <p14:creationId xmlns:p14="http://schemas.microsoft.com/office/powerpoint/2010/main" val="1423485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C6754B92-B7EB-4B7A-A9D5-58DC8A07197C}" type="datetimeFigureOut">
              <a:rPr lang="en-GB" smtClean="0"/>
              <a:t>02/07/2020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E02FCF9-93E1-4BCE-82CD-F0E0BF69CA76}" type="slidenum">
              <a:rPr lang="en-GB" smtClean="0"/>
              <a:t>‹#›</a:t>
            </a:fld>
            <a:endParaRPr lang="en-GB"/>
          </a:p>
        </p:txBody>
      </p:sp>
    </p:spTree>
    <p:extLst>
      <p:ext uri="{BB962C8B-B14F-4D97-AF65-F5344CB8AC3E}">
        <p14:creationId xmlns:p14="http://schemas.microsoft.com/office/powerpoint/2010/main" val="2307330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754B92-B7EB-4B7A-A9D5-58DC8A07197C}" type="datetimeFigureOut">
              <a:rPr lang="en-GB" smtClean="0"/>
              <a:t>02/07/2020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E02FCF9-93E1-4BCE-82CD-F0E0BF69CA76}" type="slidenum">
              <a:rPr lang="en-GB" smtClean="0"/>
              <a:t>‹#›</a:t>
            </a:fld>
            <a:endParaRPr lang="en-GB"/>
          </a:p>
        </p:txBody>
      </p:sp>
    </p:spTree>
    <p:extLst>
      <p:ext uri="{BB962C8B-B14F-4D97-AF65-F5344CB8AC3E}">
        <p14:creationId xmlns:p14="http://schemas.microsoft.com/office/powerpoint/2010/main" val="2832435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6754B92-B7EB-4B7A-A9D5-58DC8A07197C}" type="datetimeFigureOut">
              <a:rPr lang="en-GB" smtClean="0"/>
              <a:t>02/07/2020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02FCF9-93E1-4BCE-82CD-F0E0BF69CA76}" type="slidenum">
              <a:rPr lang="en-GB" smtClean="0"/>
              <a:t>‹#›</a:t>
            </a:fld>
            <a:endParaRPr lang="en-GB"/>
          </a:p>
        </p:txBody>
      </p:sp>
    </p:spTree>
    <p:extLst>
      <p:ext uri="{BB962C8B-B14F-4D97-AF65-F5344CB8AC3E}">
        <p14:creationId xmlns:p14="http://schemas.microsoft.com/office/powerpoint/2010/main" val="4240689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6754B92-B7EB-4B7A-A9D5-58DC8A07197C}" type="datetimeFigureOut">
              <a:rPr lang="en-GB" smtClean="0"/>
              <a:t>02/07/2020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02FCF9-93E1-4BCE-82CD-F0E0BF69CA76}" type="slidenum">
              <a:rPr lang="en-GB" smtClean="0"/>
              <a:t>‹#›</a:t>
            </a:fld>
            <a:endParaRPr lang="en-GB"/>
          </a:p>
        </p:txBody>
      </p:sp>
    </p:spTree>
    <p:extLst>
      <p:ext uri="{BB962C8B-B14F-4D97-AF65-F5344CB8AC3E}">
        <p14:creationId xmlns:p14="http://schemas.microsoft.com/office/powerpoint/2010/main" val="2143417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54B92-B7EB-4B7A-A9D5-58DC8A07197C}" type="datetimeFigureOut">
              <a:rPr lang="en-GB" smtClean="0"/>
              <a:t>02/07/2020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02FCF9-93E1-4BCE-82CD-F0E0BF69CA76}" type="slidenum">
              <a:rPr lang="en-GB" smtClean="0"/>
              <a:t>‹#›</a:t>
            </a:fld>
            <a:endParaRPr lang="en-GB"/>
          </a:p>
        </p:txBody>
      </p:sp>
    </p:spTree>
    <p:extLst>
      <p:ext uri="{BB962C8B-B14F-4D97-AF65-F5344CB8AC3E}">
        <p14:creationId xmlns:p14="http://schemas.microsoft.com/office/powerpoint/2010/main" val="8335928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2"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2" y="1600204"/>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4"/>
            <a:ext cx="2844800" cy="365125"/>
          </a:xfrm>
          <a:prstGeom prst="rect">
            <a:avLst/>
          </a:prstGeom>
        </p:spPr>
        <p:txBody>
          <a:bodyPr vert="horz" lIns="91440" tIns="45720" rIns="91440" bIns="45720" rtlCol="0" anchor="ctr"/>
          <a:lstStyle>
            <a:lvl1pPr algn="l">
              <a:defRPr sz="1199">
                <a:solidFill>
                  <a:schemeClr val="tx1">
                    <a:tint val="75000"/>
                  </a:schemeClr>
                </a:solidFill>
              </a:defRPr>
            </a:lvl1pPr>
          </a:lstStyle>
          <a:p>
            <a:fld id="{2CBD1324-FF9D-47CA-8038-1EC276E09981}" type="datetimeFigureOut">
              <a:rPr lang="en-GB" smtClean="0"/>
              <a:t>02/07/2020</a:t>
            </a:fld>
            <a:endParaRPr lang="en-GB"/>
          </a:p>
        </p:txBody>
      </p:sp>
      <p:sp>
        <p:nvSpPr>
          <p:cNvPr id="5" name="Footer Placeholder 4"/>
          <p:cNvSpPr>
            <a:spLocks noGrp="1"/>
          </p:cNvSpPr>
          <p:nvPr>
            <p:ph type="ftr" sz="quarter" idx="3"/>
          </p:nvPr>
        </p:nvSpPr>
        <p:spPr>
          <a:xfrm>
            <a:off x="4165602" y="6356354"/>
            <a:ext cx="3860800" cy="365125"/>
          </a:xfrm>
          <a:prstGeom prst="rect">
            <a:avLst/>
          </a:prstGeom>
        </p:spPr>
        <p:txBody>
          <a:bodyPr vert="horz" lIns="91440" tIns="45720" rIns="91440" bIns="45720" rtlCol="0" anchor="ctr"/>
          <a:lstStyle>
            <a:lvl1pPr algn="ctr">
              <a:defRPr sz="1199">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4"/>
            <a:ext cx="2844800" cy="365125"/>
          </a:xfrm>
          <a:prstGeom prst="rect">
            <a:avLst/>
          </a:prstGeom>
        </p:spPr>
        <p:txBody>
          <a:bodyPr vert="horz" lIns="91440" tIns="45720" rIns="91440" bIns="45720" rtlCol="0" anchor="ctr"/>
          <a:lstStyle>
            <a:lvl1pPr algn="r">
              <a:defRPr sz="1199">
                <a:solidFill>
                  <a:schemeClr val="tx1">
                    <a:tint val="75000"/>
                  </a:schemeClr>
                </a:solidFill>
              </a:defRPr>
            </a:lvl1pPr>
          </a:lstStyle>
          <a:p>
            <a:fld id="{76DC250D-134D-4EE0-AD22-4415E0439190}" type="slidenum">
              <a:rPr lang="en-GB" smtClean="0"/>
              <a:t>‹#›</a:t>
            </a:fld>
            <a:endParaRPr lang="en-GB"/>
          </a:p>
        </p:txBody>
      </p:sp>
    </p:spTree>
    <p:extLst>
      <p:ext uri="{BB962C8B-B14F-4D97-AF65-F5344CB8AC3E}">
        <p14:creationId xmlns:p14="http://schemas.microsoft.com/office/powerpoint/2010/main" val="143089382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4" r:id="rId12"/>
    <p:sldLayoutId id="2147483675" r:id="rId13"/>
    <p:sldLayoutId id="2147483676" r:id="rId14"/>
    <p:sldLayoutId id="2147483677" r:id="rId15"/>
  </p:sldLayoutIdLst>
  <p:txStyles>
    <p:titleStyle>
      <a:lvl1pPr algn="ctr" defTabSz="913943" rtl="0" eaLnBrk="1" latinLnBrk="0" hangingPunct="1">
        <a:spcBef>
          <a:spcPct val="0"/>
        </a:spcBef>
        <a:buNone/>
        <a:defRPr sz="4398" kern="1200">
          <a:solidFill>
            <a:schemeClr val="tx1"/>
          </a:solidFill>
          <a:latin typeface="+mj-lt"/>
          <a:ea typeface="+mj-ea"/>
          <a:cs typeface="+mj-cs"/>
        </a:defRPr>
      </a:lvl1pPr>
    </p:titleStyle>
    <p:bodyStyle>
      <a:lvl1pPr marL="342729" indent="-342729" algn="l" defTabSz="913943" rtl="0" eaLnBrk="1" latinLnBrk="0" hangingPunct="1">
        <a:spcBef>
          <a:spcPct val="20000"/>
        </a:spcBef>
        <a:buFont typeface="Arial" panose="020B0604020202020204" pitchFamily="34" charset="0"/>
        <a:buChar char="•"/>
        <a:defRPr sz="3198" kern="1200">
          <a:solidFill>
            <a:schemeClr val="tx1"/>
          </a:solidFill>
          <a:latin typeface="+mn-lt"/>
          <a:ea typeface="+mn-ea"/>
          <a:cs typeface="+mn-cs"/>
        </a:defRPr>
      </a:lvl1pPr>
      <a:lvl2pPr marL="742579" indent="-285607" algn="l" defTabSz="913943" rtl="0" eaLnBrk="1" latinLnBrk="0" hangingPunct="1">
        <a:spcBef>
          <a:spcPct val="20000"/>
        </a:spcBef>
        <a:buFont typeface="Arial" panose="020B0604020202020204" pitchFamily="34" charset="0"/>
        <a:buChar char="–"/>
        <a:defRPr sz="2799" kern="1200">
          <a:solidFill>
            <a:schemeClr val="tx1"/>
          </a:solidFill>
          <a:latin typeface="+mn-lt"/>
          <a:ea typeface="+mn-ea"/>
          <a:cs typeface="+mn-cs"/>
        </a:defRPr>
      </a:lvl2pPr>
      <a:lvl3pPr marL="1142429" indent="-228486" algn="l" defTabSz="913943"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3pPr>
      <a:lvl4pPr marL="1599400" indent="-228486" algn="l" defTabSz="913943"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4pPr>
      <a:lvl5pPr marL="2056371" indent="-228486" algn="l" defTabSz="913943"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5pPr>
      <a:lvl6pPr marL="2513343" indent="-228486" algn="l" defTabSz="913943"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anose="020B0604020202020204" pitchFamily="34" charset="0"/>
        <a:buChar char="•"/>
        <a:defRPr sz="1999" kern="1200">
          <a:solidFill>
            <a:schemeClr val="tx1"/>
          </a:solidFill>
          <a:latin typeface="+mn-lt"/>
          <a:ea typeface="+mn-ea"/>
          <a:cs typeface="+mn-cs"/>
        </a:defRPr>
      </a:lvl9pPr>
    </p:bodyStyle>
    <p:otherStyle>
      <a:defPPr>
        <a:defRPr lang="en-US"/>
      </a:defPPr>
      <a:lvl1pPr marL="0" algn="l" defTabSz="913943" rtl="0" eaLnBrk="1" latinLnBrk="0" hangingPunct="1">
        <a:defRPr sz="1799" kern="1200">
          <a:solidFill>
            <a:schemeClr val="tx1"/>
          </a:solidFill>
          <a:latin typeface="+mn-lt"/>
          <a:ea typeface="+mn-ea"/>
          <a:cs typeface="+mn-cs"/>
        </a:defRPr>
      </a:lvl1pPr>
      <a:lvl2pPr marL="456971" algn="l" defTabSz="913943" rtl="0" eaLnBrk="1" latinLnBrk="0" hangingPunct="1">
        <a:defRPr sz="1799" kern="1200">
          <a:solidFill>
            <a:schemeClr val="tx1"/>
          </a:solidFill>
          <a:latin typeface="+mn-lt"/>
          <a:ea typeface="+mn-ea"/>
          <a:cs typeface="+mn-cs"/>
        </a:defRPr>
      </a:lvl2pPr>
      <a:lvl3pPr marL="913943" algn="l" defTabSz="913943" rtl="0" eaLnBrk="1" latinLnBrk="0" hangingPunct="1">
        <a:defRPr sz="1799" kern="1200">
          <a:solidFill>
            <a:schemeClr val="tx1"/>
          </a:solidFill>
          <a:latin typeface="+mn-lt"/>
          <a:ea typeface="+mn-ea"/>
          <a:cs typeface="+mn-cs"/>
        </a:defRPr>
      </a:lvl3pPr>
      <a:lvl4pPr marL="1370914" algn="l" defTabSz="913943" rtl="0" eaLnBrk="1" latinLnBrk="0" hangingPunct="1">
        <a:defRPr sz="1799" kern="1200">
          <a:solidFill>
            <a:schemeClr val="tx1"/>
          </a:solidFill>
          <a:latin typeface="+mn-lt"/>
          <a:ea typeface="+mn-ea"/>
          <a:cs typeface="+mn-cs"/>
        </a:defRPr>
      </a:lvl4pPr>
      <a:lvl5pPr marL="1827886" algn="l" defTabSz="913943" rtl="0" eaLnBrk="1" latinLnBrk="0" hangingPunct="1">
        <a:defRPr sz="1799" kern="1200">
          <a:solidFill>
            <a:schemeClr val="tx1"/>
          </a:solidFill>
          <a:latin typeface="+mn-lt"/>
          <a:ea typeface="+mn-ea"/>
          <a:cs typeface="+mn-cs"/>
        </a:defRPr>
      </a:lvl5pPr>
      <a:lvl6pPr marL="2284857" algn="l" defTabSz="913943" rtl="0" eaLnBrk="1" latinLnBrk="0" hangingPunct="1">
        <a:defRPr sz="1799" kern="1200">
          <a:solidFill>
            <a:schemeClr val="tx1"/>
          </a:solidFill>
          <a:latin typeface="+mn-lt"/>
          <a:ea typeface="+mn-ea"/>
          <a:cs typeface="+mn-cs"/>
        </a:defRPr>
      </a:lvl6pPr>
      <a:lvl7pPr marL="2741828" algn="l" defTabSz="913943" rtl="0" eaLnBrk="1" latinLnBrk="0" hangingPunct="1">
        <a:defRPr sz="1799" kern="1200">
          <a:solidFill>
            <a:schemeClr val="tx1"/>
          </a:solidFill>
          <a:latin typeface="+mn-lt"/>
          <a:ea typeface="+mn-ea"/>
          <a:cs typeface="+mn-cs"/>
        </a:defRPr>
      </a:lvl7pPr>
      <a:lvl8pPr marL="3198800" algn="l" defTabSz="913943" rtl="0" eaLnBrk="1" latinLnBrk="0" hangingPunct="1">
        <a:defRPr sz="1799" kern="1200">
          <a:solidFill>
            <a:schemeClr val="tx1"/>
          </a:solidFill>
          <a:latin typeface="+mn-lt"/>
          <a:ea typeface="+mn-ea"/>
          <a:cs typeface="+mn-cs"/>
        </a:defRPr>
      </a:lvl8pPr>
      <a:lvl9pPr marL="3655771" algn="l" defTabSz="913943"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youtube.com/watch?v=OMDZa5WRczI" TargetMode="Externa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youtube.com/watch?v=2Aq2GEig4R8"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hyperlink" Target="mailto:slayas@holyfamilyschool.uk"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v=bIteNTQasug" TargetMode="Externa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hyperlink" Target="https://www.intofilm.org/resources/1372" TargetMode="External"/><Relationship Id="rId4" Type="http://schemas.openxmlformats.org/officeDocument/2006/relationships/hyperlink" Target="https://www.youtube.com/watch?v=Ye2LtC8z-I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8" Type="http://schemas.openxmlformats.org/officeDocument/2006/relationships/hyperlink" Target="https://www.youtube.com/watch?v=_loohqAT3ac" TargetMode="External"/><Relationship Id="rId3" Type="http://schemas.openxmlformats.org/officeDocument/2006/relationships/image" Target="../media/image2.png"/><Relationship Id="rId7" Type="http://schemas.openxmlformats.org/officeDocument/2006/relationships/hyperlink" Target="https://www.intofilm.org/resources/1146" TargetMode="External"/><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hyperlink" Target="https://www.intofilm.org/resources/1193" TargetMode="External"/><Relationship Id="rId5" Type="http://schemas.openxmlformats.org/officeDocument/2006/relationships/hyperlink" Target="https://www.youtube.com/playlist?list=PLeNerb9lxe3lrkizQOstWb3rsBTI1Qkjw" TargetMode="External"/><Relationship Id="rId4" Type="http://schemas.openxmlformats.org/officeDocument/2006/relationships/hyperlink" Target="https://www.youtube.com/watch?v=rGyFPeVgI8U&amp;list=PLeNerb9lxe3m8u14pNOgzzFcr8LN7vG07" TargetMode="External"/><Relationship Id="rId9" Type="http://schemas.openxmlformats.org/officeDocument/2006/relationships/hyperlink" Target="https://www.youtube.com/watch?v=OmYcTPqJnms"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9.tif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hyperlink" Target="https://letterboxd.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hyperlink" Target="https://www.youtube.com/watch?v=j9HivyjAKlc&amp;list=PLeNerb9lxe3k_kt_ZDy44k65O__Rb6vR3"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5782" y="1785"/>
            <a:ext cx="12350128" cy="6854430"/>
          </a:xfrm>
          <a:prstGeom prst="rect">
            <a:avLst/>
          </a:prstGeom>
          <a:ln>
            <a:solidFill>
              <a:schemeClr val="bg1">
                <a:lumMod val="75000"/>
              </a:schemeClr>
            </a:solidFill>
          </a:ln>
        </p:spPr>
      </p:pic>
      <p:sp>
        <p:nvSpPr>
          <p:cNvPr id="7" name="TextBox 6"/>
          <p:cNvSpPr txBox="1"/>
          <p:nvPr/>
        </p:nvSpPr>
        <p:spPr>
          <a:xfrm>
            <a:off x="75781" y="485112"/>
            <a:ext cx="12027637" cy="5887776"/>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94" b="1" kern="1100" spc="-30" dirty="0">
                <a:solidFill>
                  <a:srgbClr val="E75306"/>
                </a:solidFill>
                <a:latin typeface="Gill Sans MT" charset="0"/>
                <a:ea typeface="Gill Sans MT" charset="0"/>
                <a:cs typeface="Gill Sans MT" charset="0"/>
              </a:rPr>
              <a:t>GETTING READY FOR </a:t>
            </a:r>
          </a:p>
          <a:p>
            <a:pPr>
              <a:lnSpc>
                <a:spcPct val="80000"/>
              </a:lnSpc>
            </a:pPr>
            <a:r>
              <a:rPr lang="en-US" sz="11494" b="1" kern="1100" spc="-30" dirty="0">
                <a:solidFill>
                  <a:srgbClr val="E75306"/>
                </a:solidFill>
                <a:latin typeface="Gill Sans MT" charset="0"/>
                <a:ea typeface="Gill Sans MT" charset="0"/>
                <a:cs typeface="Gill Sans MT" charset="0"/>
              </a:rPr>
              <a:t>A-LEVEL </a:t>
            </a:r>
          </a:p>
          <a:p>
            <a:pPr>
              <a:lnSpc>
                <a:spcPct val="80000"/>
              </a:lnSpc>
            </a:pPr>
            <a:r>
              <a:rPr lang="en-US" sz="12594" b="1" kern="1100" spc="-30" dirty="0">
                <a:solidFill>
                  <a:srgbClr val="E75306"/>
                </a:solidFill>
                <a:latin typeface="Gill Sans MT" charset="0"/>
                <a:ea typeface="Gill Sans MT" charset="0"/>
                <a:cs typeface="Gill Sans MT" charset="0"/>
              </a:rPr>
              <a:t>FILM STUDIES</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77595" y="627797"/>
            <a:ext cx="2682310" cy="1146197"/>
          </a:xfrm>
          <a:prstGeom prst="rect">
            <a:avLst/>
          </a:prstGeom>
        </p:spPr>
      </p:pic>
    </p:spTree>
    <p:extLst>
      <p:ext uri="{BB962C8B-B14F-4D97-AF65-F5344CB8AC3E}">
        <p14:creationId xmlns:p14="http://schemas.microsoft.com/office/powerpoint/2010/main" val="3990749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175" y="5353"/>
            <a:ext cx="12172859" cy="6850862"/>
          </a:xfrm>
          <a:prstGeom prst="rect">
            <a:avLst/>
          </a:prstGeom>
          <a:ln>
            <a:solidFill>
              <a:schemeClr val="bg1">
                <a:lumMod val="75000"/>
              </a:schemeClr>
            </a:solidFill>
          </a:ln>
        </p:spPr>
      </p:pic>
      <p:sp>
        <p:nvSpPr>
          <p:cNvPr id="2" name="Text Placeholder 1"/>
          <p:cNvSpPr>
            <a:spLocks noGrp="1"/>
          </p:cNvSpPr>
          <p:nvPr>
            <p:ph type="body" sz="quarter" idx="14"/>
          </p:nvPr>
        </p:nvSpPr>
        <p:spPr>
          <a:xfrm>
            <a:off x="480182" y="238402"/>
            <a:ext cx="11218841" cy="750493"/>
          </a:xfrm>
        </p:spPr>
        <p:txBody>
          <a:bodyPr>
            <a:normAutofit/>
          </a:bodyPr>
          <a:lstStyle/>
          <a:p>
            <a:r>
              <a:rPr lang="en-US" sz="3598" dirty="0">
                <a:latin typeface="Gill Sans" charset="0"/>
                <a:ea typeface="Gill Sans" charset="0"/>
                <a:cs typeface="Gill Sans" charset="0"/>
              </a:rPr>
              <a:t>Watching Visual Essays</a:t>
            </a:r>
          </a:p>
        </p:txBody>
      </p:sp>
      <p:graphicFrame>
        <p:nvGraphicFramePr>
          <p:cNvPr id="4" name="Table 3"/>
          <p:cNvGraphicFramePr>
            <a:graphicFrameLocks noGrp="1"/>
          </p:cNvGraphicFramePr>
          <p:nvPr/>
        </p:nvGraphicFramePr>
        <p:xfrm>
          <a:off x="480182" y="988895"/>
          <a:ext cx="11218841" cy="5551727"/>
        </p:xfrm>
        <a:graphic>
          <a:graphicData uri="http://schemas.openxmlformats.org/drawingml/2006/table">
            <a:tbl>
              <a:tblPr firstRow="1" bandRow="1">
                <a:tableStyleId>{073A0DAA-6AF3-43AB-8588-CEC1D06C72B9}</a:tableStyleId>
              </a:tblPr>
              <a:tblGrid>
                <a:gridCol w="2704801">
                  <a:extLst>
                    <a:ext uri="{9D8B030D-6E8A-4147-A177-3AD203B41FA5}">
                      <a16:colId xmlns:a16="http://schemas.microsoft.com/office/drawing/2014/main" val="20000"/>
                    </a:ext>
                  </a:extLst>
                </a:gridCol>
                <a:gridCol w="4195475">
                  <a:extLst>
                    <a:ext uri="{9D8B030D-6E8A-4147-A177-3AD203B41FA5}">
                      <a16:colId xmlns:a16="http://schemas.microsoft.com/office/drawing/2014/main" val="20001"/>
                    </a:ext>
                  </a:extLst>
                </a:gridCol>
                <a:gridCol w="4318565">
                  <a:extLst>
                    <a:ext uri="{9D8B030D-6E8A-4147-A177-3AD203B41FA5}">
                      <a16:colId xmlns:a16="http://schemas.microsoft.com/office/drawing/2014/main" val="20002"/>
                    </a:ext>
                  </a:extLst>
                </a:gridCol>
              </a:tblGrid>
              <a:tr h="639747">
                <a:tc>
                  <a:txBody>
                    <a:bodyPr/>
                    <a:lstStyle/>
                    <a:p>
                      <a:r>
                        <a:rPr lang="en-US" sz="1800" b="0" dirty="0">
                          <a:latin typeface="Gill Sans" charset="0"/>
                          <a:ea typeface="Gill Sans" charset="0"/>
                          <a:cs typeface="Gill Sans" charset="0"/>
                        </a:rPr>
                        <a:t>Essay Title</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Channel name/Name</a:t>
                      </a:r>
                      <a:r>
                        <a:rPr lang="en-US" sz="1800" b="0" baseline="0" dirty="0">
                          <a:latin typeface="Gill Sans" charset="0"/>
                          <a:ea typeface="Gill Sans" charset="0"/>
                          <a:cs typeface="Gill Sans" charset="0"/>
                        </a:rPr>
                        <a:t> of creator or author</a:t>
                      </a:r>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Your</a:t>
                      </a:r>
                      <a:r>
                        <a:rPr lang="en-US" sz="1800" b="0" baseline="0" dirty="0">
                          <a:latin typeface="Gill Sans" charset="0"/>
                          <a:ea typeface="Gill Sans" charset="0"/>
                          <a:cs typeface="Gill Sans" charset="0"/>
                        </a:rPr>
                        <a:t> reaction to it/What did you learn?</a:t>
                      </a:r>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982396">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1"/>
                  </a:ext>
                </a:extLst>
              </a:tr>
              <a:tr h="982396">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2"/>
                  </a:ext>
                </a:extLst>
              </a:tr>
              <a:tr h="982396">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3"/>
                  </a:ext>
                </a:extLst>
              </a:tr>
              <a:tr h="982396">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4"/>
                  </a:ext>
                </a:extLst>
              </a:tr>
              <a:tr h="982396">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385514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485112"/>
            <a:ext cx="12027637" cy="1507320"/>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94" b="1" kern="1100" spc="-30" dirty="0">
                <a:solidFill>
                  <a:srgbClr val="E75306"/>
                </a:solidFill>
                <a:latin typeface="Gill Sans MT" charset="0"/>
                <a:ea typeface="Gill Sans MT" charset="0"/>
                <a:cs typeface="Gill Sans MT" charset="0"/>
              </a:rPr>
              <a:t>WEEK THREE</a:t>
            </a:r>
            <a:endParaRPr lang="en-US" sz="12594"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40626423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138051"/>
            <a:ext cx="12027637" cy="6290755"/>
          </a:xfrm>
          <a:prstGeom prst="rect">
            <a:avLst/>
          </a:prstGeom>
          <a:solidFill>
            <a:srgbClr val="D9D9D9">
              <a:alpha val="83137"/>
            </a:srgbClr>
          </a:solidFill>
          <a:ln>
            <a:solidFill>
              <a:schemeClr val="bg1">
                <a:lumMod val="85000"/>
              </a:schemeClr>
            </a:solidFill>
          </a:ln>
        </p:spPr>
        <p:txBody>
          <a:bodyPr wrap="square" rtlCol="0">
            <a:spAutoFit/>
          </a:bodyPr>
          <a:lstStyle/>
          <a:p>
            <a:pPr>
              <a:lnSpc>
                <a:spcPct val="80000"/>
              </a:lnSpc>
            </a:pPr>
            <a:r>
              <a:rPr lang="en-US" sz="5997" b="1" kern="1100" spc="-30" dirty="0">
                <a:solidFill>
                  <a:srgbClr val="E75306"/>
                </a:solidFill>
                <a:latin typeface="Gill Sans MT" charset="0"/>
                <a:ea typeface="Gill Sans MT" charset="0"/>
                <a:cs typeface="Gill Sans MT" charset="0"/>
              </a:rPr>
              <a:t>WEEK THREE</a:t>
            </a:r>
          </a:p>
          <a:p>
            <a:r>
              <a:rPr lang="en-US" sz="2399" dirty="0">
                <a:latin typeface="Helvetica Neue" charset="0"/>
                <a:ea typeface="Helvetica Neue" charset="0"/>
                <a:cs typeface="Helvetica Neue" charset="0"/>
              </a:rPr>
              <a:t>OUTCOMES: </a:t>
            </a:r>
          </a:p>
          <a:p>
            <a:r>
              <a:rPr lang="en-US" sz="2399" dirty="0">
                <a:latin typeface="Helvetica Neue" charset="0"/>
                <a:ea typeface="Helvetica Neue" charset="0"/>
                <a:cs typeface="Helvetica Neue" charset="0"/>
              </a:rPr>
              <a:t>1 Watch some clips from films; </a:t>
            </a:r>
          </a:p>
          <a:p>
            <a:r>
              <a:rPr lang="en-US" sz="1999" dirty="0">
                <a:latin typeface="Helvetica Neue Light" charset="0"/>
                <a:ea typeface="Helvetica Neue Light" charset="0"/>
                <a:cs typeface="Helvetica Neue Light" charset="0"/>
              </a:rPr>
              <a:t>Included in this PowerPoint are clips from three films. All you need to do is to watch and pay attention to what is happening in each. Watch again to establish how the clips make you feel or what you learn from each. Record this on the table in this PowerPoint or on paper. </a:t>
            </a:r>
          </a:p>
          <a:p>
            <a:endParaRPr lang="en-US" sz="1999" dirty="0">
              <a:latin typeface="Helvetica Neue Light" charset="0"/>
              <a:ea typeface="Helvetica Neue Light" charset="0"/>
              <a:cs typeface="Helvetica Neue Light" charset="0"/>
            </a:endParaRPr>
          </a:p>
          <a:p>
            <a:r>
              <a:rPr lang="en-US" sz="2399" dirty="0">
                <a:latin typeface="Helvetica Neue" charset="0"/>
                <a:ea typeface="Helvetica Neue" charset="0"/>
                <a:cs typeface="Helvetica Neue" charset="0"/>
              </a:rPr>
              <a:t>2 Learn some key shot types</a:t>
            </a:r>
          </a:p>
          <a:p>
            <a:r>
              <a:rPr lang="en-US" sz="1999" dirty="0">
                <a:latin typeface="Helvetica Neue Light" charset="0"/>
                <a:ea typeface="Helvetica Neue Light" charset="0"/>
                <a:cs typeface="Helvetica Neue Light" charset="0"/>
              </a:rPr>
              <a:t>Using the worksheet in this PowerPoint, complete the activity in order to learn about a variety of shot sizes and camera angles. You can print and cut and stick the images, you can type or copy and paste the images in this PowerPoint or write and draw the table on paper. </a:t>
            </a:r>
          </a:p>
          <a:p>
            <a:endParaRPr lang="en-US" sz="1999" dirty="0">
              <a:latin typeface="Helvetica Neue Light" charset="0"/>
              <a:ea typeface="Helvetica Neue Light" charset="0"/>
              <a:cs typeface="Helvetica Neue Light" charset="0"/>
            </a:endParaRPr>
          </a:p>
          <a:p>
            <a:r>
              <a:rPr lang="en-US" sz="2299" dirty="0">
                <a:latin typeface="Helvetica Neue" charset="0"/>
                <a:ea typeface="Helvetica Neue" charset="0"/>
                <a:cs typeface="Helvetica Neue" charset="0"/>
              </a:rPr>
              <a:t>3 Apply the shot types to the clips to explain how the clips created a reaction in you</a:t>
            </a:r>
          </a:p>
          <a:p>
            <a:r>
              <a:rPr lang="en-US" sz="1999" dirty="0">
                <a:latin typeface="Helvetica Neue Light" charset="0"/>
                <a:ea typeface="Helvetica Neue Light" charset="0"/>
                <a:cs typeface="Helvetica Neue Light" charset="0"/>
              </a:rPr>
              <a:t>Re-watch the clips and complete the task to explain why some shots you’ve identified in the clips were used by the filmmakers. </a:t>
            </a:r>
          </a:p>
          <a:p>
            <a:endParaRPr lang="en-US" sz="1999" kern="1100" spc="-30" dirty="0">
              <a:solidFill>
                <a:srgbClr val="E75306"/>
              </a:solidFill>
              <a:latin typeface="Helvetica Neue Light" charset="0"/>
              <a:ea typeface="Helvetica Neue Light" charset="0"/>
              <a:cs typeface="Helvetica Neue Light" charset="0"/>
            </a:endParaRPr>
          </a:p>
          <a:p>
            <a:r>
              <a:rPr lang="en-US" sz="1999" kern="1100" spc="-30" dirty="0">
                <a:solidFill>
                  <a:srgbClr val="E75306"/>
                </a:solidFill>
                <a:latin typeface="Helvetica Neue Light" charset="0"/>
                <a:ea typeface="Helvetica Neue Light" charset="0"/>
                <a:cs typeface="Helvetica Neue Light" charset="0"/>
              </a:rPr>
              <a:t>Please note: this is a similar task to the one we did during the Taster Session in M16, so please use your notes and work from there if you still have them.</a:t>
            </a:r>
          </a:p>
        </p:txBody>
      </p:sp>
    </p:spTree>
    <p:extLst>
      <p:ext uri="{BB962C8B-B14F-4D97-AF65-F5344CB8AC3E}">
        <p14:creationId xmlns:p14="http://schemas.microsoft.com/office/powerpoint/2010/main" val="3416783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5" y="3569"/>
            <a:ext cx="12172859" cy="6850862"/>
          </a:xfrm>
          <a:prstGeom prst="rect">
            <a:avLst/>
          </a:prstGeom>
          <a:ln>
            <a:solidFill>
              <a:schemeClr val="bg1">
                <a:lumMod val="75000"/>
              </a:schemeClr>
            </a:solidFill>
          </a:ln>
        </p:spPr>
      </p:pic>
      <p:sp>
        <p:nvSpPr>
          <p:cNvPr id="7" name="TextBox 6"/>
          <p:cNvSpPr txBox="1"/>
          <p:nvPr/>
        </p:nvSpPr>
        <p:spPr>
          <a:xfrm>
            <a:off x="78916" y="486646"/>
            <a:ext cx="12021376" cy="2920946"/>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88" b="1" kern="1100" spc="-30" dirty="0">
                <a:solidFill>
                  <a:srgbClr val="E75306"/>
                </a:solidFill>
                <a:latin typeface="Gill Sans MT" charset="0"/>
                <a:ea typeface="Gill Sans MT" charset="0"/>
                <a:cs typeface="Gill Sans MT" charset="0"/>
              </a:rPr>
              <a:t>WEEK THREE</a:t>
            </a:r>
          </a:p>
          <a:p>
            <a:pPr>
              <a:lnSpc>
                <a:spcPct val="80000"/>
              </a:lnSpc>
            </a:pPr>
            <a:r>
              <a:rPr lang="en-US" sz="11488" b="1" kern="1100" spc="-30" dirty="0">
                <a:solidFill>
                  <a:srgbClr val="E75306"/>
                </a:solidFill>
                <a:latin typeface="Gill Sans MT" charset="0"/>
                <a:ea typeface="Gill Sans MT" charset="0"/>
                <a:cs typeface="Gill Sans MT" charset="0"/>
              </a:rPr>
              <a:t>RESOURCES</a:t>
            </a:r>
            <a:endParaRPr lang="en-US" sz="12588"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1178477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5" y="1785"/>
            <a:ext cx="12172859" cy="6850862"/>
          </a:xfrm>
          <a:prstGeom prst="rect">
            <a:avLst/>
          </a:prstGeom>
          <a:ln>
            <a:solidFill>
              <a:schemeClr val="bg1">
                <a:lumMod val="75000"/>
              </a:schemeClr>
            </a:solidFill>
          </a:ln>
        </p:spPr>
      </p:pic>
      <p:graphicFrame>
        <p:nvGraphicFramePr>
          <p:cNvPr id="3" name="Table 2"/>
          <p:cNvGraphicFramePr>
            <a:graphicFrameLocks noGrp="1"/>
          </p:cNvGraphicFramePr>
          <p:nvPr/>
        </p:nvGraphicFramePr>
        <p:xfrm>
          <a:off x="318993" y="777566"/>
          <a:ext cx="11541220" cy="5854771"/>
        </p:xfrm>
        <a:graphic>
          <a:graphicData uri="http://schemas.openxmlformats.org/drawingml/2006/table">
            <a:tbl>
              <a:tblPr/>
              <a:tblGrid>
                <a:gridCol w="1995735">
                  <a:extLst>
                    <a:ext uri="{9D8B030D-6E8A-4147-A177-3AD203B41FA5}">
                      <a16:colId xmlns:a16="http://schemas.microsoft.com/office/drawing/2014/main" val="20000"/>
                    </a:ext>
                  </a:extLst>
                </a:gridCol>
                <a:gridCol w="1856502">
                  <a:extLst>
                    <a:ext uri="{9D8B030D-6E8A-4147-A177-3AD203B41FA5}">
                      <a16:colId xmlns:a16="http://schemas.microsoft.com/office/drawing/2014/main" val="20001"/>
                    </a:ext>
                  </a:extLst>
                </a:gridCol>
                <a:gridCol w="4808431">
                  <a:extLst>
                    <a:ext uri="{9D8B030D-6E8A-4147-A177-3AD203B41FA5}">
                      <a16:colId xmlns:a16="http://schemas.microsoft.com/office/drawing/2014/main" val="20002"/>
                    </a:ext>
                  </a:extLst>
                </a:gridCol>
                <a:gridCol w="2880552">
                  <a:extLst>
                    <a:ext uri="{9D8B030D-6E8A-4147-A177-3AD203B41FA5}">
                      <a16:colId xmlns:a16="http://schemas.microsoft.com/office/drawing/2014/main" val="20003"/>
                    </a:ext>
                  </a:extLst>
                </a:gridCol>
              </a:tblGrid>
              <a:tr h="199354">
                <a:tc>
                  <a:txBody>
                    <a:bodyPr/>
                    <a:lstStyle/>
                    <a:p>
                      <a:r>
                        <a:rPr lang="en-US" sz="1200" b="1">
                          <a:solidFill>
                            <a:srgbClr val="000000"/>
                          </a:solidFill>
                          <a:effectLst/>
                          <a:latin typeface="Gill Sans" charset="0"/>
                          <a:ea typeface="Gill Sans" charset="0"/>
                          <a:cs typeface="Gill Sans" charset="0"/>
                        </a:rPr>
                        <a:t>Example image</a:t>
                      </a: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C0BF"/>
                    </a:solidFill>
                  </a:tcPr>
                </a:tc>
                <a:tc>
                  <a:txBody>
                    <a:bodyPr/>
                    <a:lstStyle/>
                    <a:p>
                      <a:r>
                        <a:rPr lang="en-US" sz="1200" b="1">
                          <a:solidFill>
                            <a:srgbClr val="000000"/>
                          </a:solidFill>
                          <a:effectLst/>
                          <a:latin typeface="Gill Sans" charset="0"/>
                          <a:ea typeface="Gill Sans" charset="0"/>
                          <a:cs typeface="Gill Sans" charset="0"/>
                        </a:rPr>
                        <a:t>Shot name</a:t>
                      </a: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C0BF"/>
                    </a:solidFill>
                  </a:tcPr>
                </a:tc>
                <a:tc>
                  <a:txBody>
                    <a:bodyPr/>
                    <a:lstStyle/>
                    <a:p>
                      <a:r>
                        <a:rPr lang="en-US" sz="1200" b="1">
                          <a:solidFill>
                            <a:srgbClr val="000000"/>
                          </a:solidFill>
                          <a:effectLst/>
                          <a:latin typeface="Gill Sans" charset="0"/>
                          <a:ea typeface="Gill Sans" charset="0"/>
                          <a:cs typeface="Gill Sans" charset="0"/>
                        </a:rPr>
                        <a:t>Shot description</a:t>
                      </a: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C0BF"/>
                    </a:solidFill>
                  </a:tcPr>
                </a:tc>
                <a:tc>
                  <a:txBody>
                    <a:bodyPr/>
                    <a:lstStyle/>
                    <a:p>
                      <a:r>
                        <a:rPr lang="en-US" sz="1200" b="1">
                          <a:solidFill>
                            <a:srgbClr val="000000"/>
                          </a:solidFill>
                          <a:effectLst/>
                          <a:latin typeface="Gill Sans" charset="0"/>
                          <a:ea typeface="Gill Sans" charset="0"/>
                          <a:cs typeface="Gill Sans" charset="0"/>
                        </a:rPr>
                        <a:t>Dramatic effect</a:t>
                      </a: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C0BF"/>
                    </a:solidFill>
                  </a:tcPr>
                </a:tc>
                <a:extLst>
                  <a:ext uri="{0D108BD9-81ED-4DB2-BD59-A6C34878D82A}">
                    <a16:rowId xmlns:a16="http://schemas.microsoft.com/office/drawing/2014/main" val="10000"/>
                  </a:ext>
                </a:extLst>
              </a:tr>
              <a:tr h="658595">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dirty="0">
                          <a:solidFill>
                            <a:srgbClr val="000000"/>
                          </a:solidFill>
                          <a:effectLst/>
                          <a:latin typeface="Gill Sans" charset="0"/>
                          <a:ea typeface="Gill Sans" charset="0"/>
                          <a:cs typeface="Gill Sans" charset="0"/>
                        </a:rPr>
                        <a:t>Extreme long shot</a:t>
                      </a:r>
                      <a:endParaRPr lang="en-US" sz="18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200" dirty="0">
                          <a:solidFill>
                            <a:srgbClr val="000000"/>
                          </a:solidFill>
                          <a:effectLst/>
                          <a:latin typeface="Gill Sans" charset="0"/>
                          <a:ea typeface="Gill Sans" charset="0"/>
                          <a:cs typeface="Gill Sans" charset="0"/>
                        </a:rPr>
                        <a:t>The camera is at its furthest distance from the subject, emphasising the background. You can see the whole person or object and they will often be quite small.</a:t>
                      </a: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1"/>
                  </a:ext>
                </a:extLst>
              </a:tr>
              <a:tr h="738551">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dirty="0">
                          <a:solidFill>
                            <a:srgbClr val="000000"/>
                          </a:solidFill>
                          <a:effectLst/>
                          <a:latin typeface="Gill Sans" charset="0"/>
                          <a:ea typeface="Gill Sans" charset="0"/>
                          <a:cs typeface="Gill Sans" charset="0"/>
                        </a:rPr>
                        <a:t>Long shot</a:t>
                      </a:r>
                      <a:endParaRPr lang="en-US" sz="18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200" dirty="0">
                          <a:solidFill>
                            <a:srgbClr val="000000"/>
                          </a:solidFill>
                          <a:effectLst/>
                          <a:latin typeface="Gill Sans" charset="0"/>
                          <a:ea typeface="Gill Sans" charset="0"/>
                          <a:cs typeface="Gill Sans" charset="0"/>
                        </a:rPr>
                        <a:t>Shot which shows all or most of a fairly large subject (for example, a person) and usually much of the surroundings.</a:t>
                      </a:r>
                    </a:p>
                    <a:p>
                      <a:endParaRPr lang="en-US" sz="1200" dirty="0">
                        <a:solidFill>
                          <a:srgbClr val="000000"/>
                        </a:solidFill>
                        <a:effectLst/>
                        <a:latin typeface="Gill Sans" charset="0"/>
                        <a:ea typeface="Gill Sans" charset="0"/>
                        <a:cs typeface="Gill Sans" charset="0"/>
                      </a:endParaRPr>
                    </a:p>
                    <a:p>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2"/>
                  </a:ext>
                </a:extLst>
              </a:tr>
              <a:tr h="555767">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a:solidFill>
                            <a:srgbClr val="000000"/>
                          </a:solidFill>
                          <a:effectLst/>
                          <a:latin typeface="Gill Sans" charset="0"/>
                          <a:ea typeface="Gill Sans" charset="0"/>
                          <a:cs typeface="Gill Sans" charset="0"/>
                        </a:rPr>
                        <a:t>Medium long shot</a:t>
                      </a:r>
                      <a:endParaRPr lang="en-US" sz="18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200" dirty="0">
                          <a:solidFill>
                            <a:srgbClr val="000000"/>
                          </a:solidFill>
                          <a:effectLst/>
                          <a:latin typeface="Gill Sans" charset="0"/>
                          <a:ea typeface="Gill Sans" charset="0"/>
                          <a:cs typeface="Gill Sans" charset="0"/>
                        </a:rPr>
                        <a:t>In the case of a standing actor, the lower frame line cuts off their feet and ankles.</a:t>
                      </a:r>
                    </a:p>
                    <a:p>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3"/>
                  </a:ext>
                </a:extLst>
              </a:tr>
              <a:tr h="808444">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a:solidFill>
                            <a:srgbClr val="000000"/>
                          </a:solidFill>
                          <a:effectLst/>
                          <a:latin typeface="Gill Sans" charset="0"/>
                          <a:ea typeface="Gill Sans" charset="0"/>
                          <a:cs typeface="Gill Sans" charset="0"/>
                        </a:rPr>
                        <a:t>Medium shot</a:t>
                      </a:r>
                      <a:endParaRPr lang="en-US" sz="18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200" dirty="0">
                          <a:solidFill>
                            <a:srgbClr val="000000"/>
                          </a:solidFill>
                          <a:effectLst/>
                          <a:latin typeface="Gill Sans" charset="0"/>
                          <a:ea typeface="Gill Sans" charset="0"/>
                          <a:cs typeface="Gill Sans" charset="0"/>
                        </a:rPr>
                        <a:t>In such a shot the subject or actor and its setting occupy roughly equal areas in the frame. In the case of the standing actor, the lower frame passes through the waist. There is space for hand gestures to be seen.</a:t>
                      </a: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4"/>
                  </a:ext>
                </a:extLst>
              </a:tr>
              <a:tr h="579562">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a:solidFill>
                            <a:srgbClr val="000000"/>
                          </a:solidFill>
                          <a:effectLst/>
                          <a:latin typeface="Gill Sans" charset="0"/>
                          <a:ea typeface="Gill Sans" charset="0"/>
                          <a:cs typeface="Gill Sans" charset="0"/>
                        </a:rPr>
                        <a:t>Medium close-up</a:t>
                      </a:r>
                      <a:endParaRPr lang="en-US" sz="18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200" dirty="0">
                          <a:solidFill>
                            <a:srgbClr val="000000"/>
                          </a:solidFill>
                          <a:effectLst/>
                          <a:latin typeface="Gill Sans" charset="0"/>
                          <a:ea typeface="Gill Sans" charset="0"/>
                          <a:cs typeface="Gill Sans" charset="0"/>
                        </a:rPr>
                        <a:t>The setting can still be seen. The lower frame line passes through the chest of the actor; usually just the head and shoulders can be seen.</a:t>
                      </a: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5"/>
                  </a:ext>
                </a:extLst>
              </a:tr>
              <a:tr h="579562">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a:solidFill>
                            <a:srgbClr val="000000"/>
                          </a:solidFill>
                          <a:effectLst/>
                          <a:latin typeface="Gill Sans" charset="0"/>
                          <a:ea typeface="Gill Sans" charset="0"/>
                          <a:cs typeface="Gill Sans" charset="0"/>
                        </a:rPr>
                        <a:t>Close-up</a:t>
                      </a:r>
                      <a:endParaRPr lang="en-US" sz="18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200" dirty="0">
                          <a:solidFill>
                            <a:srgbClr val="000000"/>
                          </a:solidFill>
                          <a:effectLst/>
                          <a:latin typeface="Gill Sans" charset="0"/>
                          <a:ea typeface="Gill Sans" charset="0"/>
                          <a:cs typeface="Gill Sans" charset="0"/>
                        </a:rPr>
                        <a:t>A shot that shows a fairly small part of the scene, such as a character's face, in great detail so that it is the dominant object in the screen.</a:t>
                      </a:r>
                    </a:p>
                    <a:p>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6"/>
                  </a:ext>
                </a:extLst>
              </a:tr>
              <a:tr h="875877">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a:solidFill>
                            <a:srgbClr val="000000"/>
                          </a:solidFill>
                          <a:effectLst/>
                          <a:latin typeface="Gill Sans" charset="0"/>
                          <a:ea typeface="Gill Sans" charset="0"/>
                          <a:cs typeface="Gill Sans" charset="0"/>
                        </a:rPr>
                        <a:t>Big close-up</a:t>
                      </a:r>
                      <a:endParaRPr lang="en-US" sz="18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200" dirty="0">
                          <a:solidFill>
                            <a:srgbClr val="000000"/>
                          </a:solidFill>
                          <a:effectLst/>
                          <a:latin typeface="Gill Sans" charset="0"/>
                          <a:ea typeface="Gill Sans" charset="0"/>
                          <a:cs typeface="Gill Sans" charset="0"/>
                        </a:rPr>
                        <a:t>These focus attention on a person's feelings or reactions, and are sometimes used in interviews to show people in a state of emotional excitement, grief or joy. This usually is seen through a shot of forehead to chin or in the case of an object, taking up almost all of the screen.</a:t>
                      </a: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7"/>
                  </a:ext>
                </a:extLst>
              </a:tr>
              <a:tr h="858393">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dirty="0">
                          <a:solidFill>
                            <a:srgbClr val="000000"/>
                          </a:solidFill>
                          <a:effectLst/>
                          <a:latin typeface="Gill Sans" charset="0"/>
                          <a:ea typeface="Gill Sans" charset="0"/>
                          <a:cs typeface="Gill Sans" charset="0"/>
                        </a:rPr>
                        <a:t>Extreme close-up</a:t>
                      </a:r>
                      <a:endParaRPr lang="en-US" sz="18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200" dirty="0">
                          <a:solidFill>
                            <a:srgbClr val="000000"/>
                          </a:solidFill>
                          <a:effectLst/>
                          <a:latin typeface="Gill Sans" charset="0"/>
                          <a:ea typeface="Gill Sans" charset="0"/>
                          <a:cs typeface="Gill Sans" charset="0"/>
                        </a:rPr>
                        <a:t>When the screen is taken up by an image made of nothing but the image. You usually cannot see the background. This is often done to subject's faces when showing reactions or when highlighting detail.</a:t>
                      </a: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8"/>
                  </a:ext>
                </a:extLst>
              </a:tr>
            </a:tbl>
          </a:graphicData>
        </a:graphic>
      </p:graphicFrame>
      <p:sp>
        <p:nvSpPr>
          <p:cNvPr id="5" name="Text Placeholder 1"/>
          <p:cNvSpPr>
            <a:spLocks noGrp="1"/>
          </p:cNvSpPr>
          <p:nvPr>
            <p:ph type="body" sz="quarter" idx="14"/>
          </p:nvPr>
        </p:nvSpPr>
        <p:spPr>
          <a:xfrm>
            <a:off x="318993" y="27073"/>
            <a:ext cx="11218841" cy="750493"/>
          </a:xfrm>
        </p:spPr>
        <p:txBody>
          <a:bodyPr>
            <a:normAutofit/>
          </a:bodyPr>
          <a:lstStyle/>
          <a:p>
            <a:r>
              <a:rPr lang="en-US" sz="3598" dirty="0">
                <a:latin typeface="Gill Sans" charset="0"/>
                <a:ea typeface="Gill Sans" charset="0"/>
                <a:cs typeface="Gill Sans" charset="0"/>
              </a:rPr>
              <a:t>Shot sizes</a:t>
            </a:r>
          </a:p>
        </p:txBody>
      </p:sp>
    </p:spTree>
    <p:extLst>
      <p:ext uri="{BB962C8B-B14F-4D97-AF65-F5344CB8AC3E}">
        <p14:creationId xmlns:p14="http://schemas.microsoft.com/office/powerpoint/2010/main" val="460151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5" y="1785"/>
            <a:ext cx="12172859" cy="6850862"/>
          </a:xfrm>
          <a:prstGeom prst="rect">
            <a:avLst/>
          </a:prstGeom>
          <a:ln>
            <a:solidFill>
              <a:schemeClr val="bg1">
                <a:lumMod val="75000"/>
              </a:schemeClr>
            </a:solidFill>
          </a:ln>
        </p:spPr>
      </p:pic>
      <p:graphicFrame>
        <p:nvGraphicFramePr>
          <p:cNvPr id="3" name="Table 2"/>
          <p:cNvGraphicFramePr>
            <a:graphicFrameLocks noGrp="1"/>
          </p:cNvGraphicFramePr>
          <p:nvPr/>
        </p:nvGraphicFramePr>
        <p:xfrm>
          <a:off x="318993" y="777567"/>
          <a:ext cx="11541220" cy="5838302"/>
        </p:xfrm>
        <a:graphic>
          <a:graphicData uri="http://schemas.openxmlformats.org/drawingml/2006/table">
            <a:tbl>
              <a:tblPr/>
              <a:tblGrid>
                <a:gridCol w="1995735">
                  <a:extLst>
                    <a:ext uri="{9D8B030D-6E8A-4147-A177-3AD203B41FA5}">
                      <a16:colId xmlns:a16="http://schemas.microsoft.com/office/drawing/2014/main" val="20000"/>
                    </a:ext>
                  </a:extLst>
                </a:gridCol>
                <a:gridCol w="1856502">
                  <a:extLst>
                    <a:ext uri="{9D8B030D-6E8A-4147-A177-3AD203B41FA5}">
                      <a16:colId xmlns:a16="http://schemas.microsoft.com/office/drawing/2014/main" val="20001"/>
                    </a:ext>
                  </a:extLst>
                </a:gridCol>
                <a:gridCol w="4808431">
                  <a:extLst>
                    <a:ext uri="{9D8B030D-6E8A-4147-A177-3AD203B41FA5}">
                      <a16:colId xmlns:a16="http://schemas.microsoft.com/office/drawing/2014/main" val="20002"/>
                    </a:ext>
                  </a:extLst>
                </a:gridCol>
                <a:gridCol w="2880552">
                  <a:extLst>
                    <a:ext uri="{9D8B030D-6E8A-4147-A177-3AD203B41FA5}">
                      <a16:colId xmlns:a16="http://schemas.microsoft.com/office/drawing/2014/main" val="20003"/>
                    </a:ext>
                  </a:extLst>
                </a:gridCol>
              </a:tblGrid>
              <a:tr h="233541">
                <a:tc>
                  <a:txBody>
                    <a:bodyPr/>
                    <a:lstStyle/>
                    <a:p>
                      <a:r>
                        <a:rPr lang="en-US" sz="1200" b="1">
                          <a:solidFill>
                            <a:srgbClr val="000000"/>
                          </a:solidFill>
                          <a:effectLst/>
                          <a:latin typeface="Gill Sans" charset="0"/>
                          <a:ea typeface="Gill Sans" charset="0"/>
                          <a:cs typeface="Gill Sans" charset="0"/>
                        </a:rPr>
                        <a:t>Example image</a:t>
                      </a: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C0BF"/>
                    </a:solidFill>
                  </a:tcPr>
                </a:tc>
                <a:tc>
                  <a:txBody>
                    <a:bodyPr/>
                    <a:lstStyle/>
                    <a:p>
                      <a:r>
                        <a:rPr lang="en-US" sz="1200" b="1">
                          <a:solidFill>
                            <a:srgbClr val="000000"/>
                          </a:solidFill>
                          <a:effectLst/>
                          <a:latin typeface="Gill Sans" charset="0"/>
                          <a:ea typeface="Gill Sans" charset="0"/>
                          <a:cs typeface="Gill Sans" charset="0"/>
                        </a:rPr>
                        <a:t>Shot name</a:t>
                      </a: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C0BF"/>
                    </a:solidFill>
                  </a:tcPr>
                </a:tc>
                <a:tc>
                  <a:txBody>
                    <a:bodyPr/>
                    <a:lstStyle/>
                    <a:p>
                      <a:r>
                        <a:rPr lang="en-US" sz="1200" b="1">
                          <a:solidFill>
                            <a:srgbClr val="000000"/>
                          </a:solidFill>
                          <a:effectLst/>
                          <a:latin typeface="Gill Sans" charset="0"/>
                          <a:ea typeface="Gill Sans" charset="0"/>
                          <a:cs typeface="Gill Sans" charset="0"/>
                        </a:rPr>
                        <a:t>Shot description</a:t>
                      </a: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C0BF"/>
                    </a:solidFill>
                  </a:tcPr>
                </a:tc>
                <a:tc>
                  <a:txBody>
                    <a:bodyPr/>
                    <a:lstStyle/>
                    <a:p>
                      <a:r>
                        <a:rPr lang="en-US" sz="1200" b="1">
                          <a:solidFill>
                            <a:srgbClr val="000000"/>
                          </a:solidFill>
                          <a:effectLst/>
                          <a:latin typeface="Gill Sans" charset="0"/>
                          <a:ea typeface="Gill Sans" charset="0"/>
                          <a:cs typeface="Gill Sans" charset="0"/>
                        </a:rPr>
                        <a:t>Dramatic effect</a:t>
                      </a: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EC0BF"/>
                    </a:solidFill>
                  </a:tcPr>
                </a:tc>
                <a:extLst>
                  <a:ext uri="{0D108BD9-81ED-4DB2-BD59-A6C34878D82A}">
                    <a16:rowId xmlns:a16="http://schemas.microsoft.com/office/drawing/2014/main" val="10000"/>
                  </a:ext>
                </a:extLst>
              </a:tr>
              <a:tr h="718370">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a:solidFill>
                            <a:srgbClr val="000000"/>
                          </a:solidFill>
                          <a:effectLst/>
                          <a:latin typeface="Gill Sans" charset="0"/>
                          <a:ea typeface="Gill Sans" charset="0"/>
                          <a:cs typeface="Gill Sans" charset="0"/>
                        </a:rPr>
                        <a:t>Over the shoulder shot</a:t>
                      </a:r>
                      <a:endParaRPr lang="en-US" sz="180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400" dirty="0">
                          <a:solidFill>
                            <a:srgbClr val="000000"/>
                          </a:solidFill>
                          <a:effectLst/>
                          <a:latin typeface="Gill Sans" charset="0"/>
                          <a:ea typeface="Gill Sans" charset="0"/>
                          <a:cs typeface="Gill Sans" charset="0"/>
                        </a:rPr>
                        <a:t>The camera literally looks over someone or somethings shoulder at another person, object or landscape. The shoulder being looked over is often in the shot.</a:t>
                      </a:r>
                      <a:endParaRPr lang="en-US" sz="1400" dirty="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1"/>
                  </a:ext>
                </a:extLst>
              </a:tr>
              <a:tr h="690520">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a:solidFill>
                            <a:srgbClr val="000000"/>
                          </a:solidFill>
                          <a:effectLst/>
                          <a:latin typeface="Gill Sans" charset="0"/>
                          <a:ea typeface="Gill Sans" charset="0"/>
                          <a:cs typeface="Gill Sans" charset="0"/>
                        </a:rPr>
                        <a:t>Low angle</a:t>
                      </a:r>
                      <a:endParaRPr lang="en-US" sz="180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400" dirty="0">
                          <a:solidFill>
                            <a:srgbClr val="000000"/>
                          </a:solidFill>
                          <a:effectLst/>
                          <a:latin typeface="Gill Sans" charset="0"/>
                          <a:ea typeface="Gill Sans" charset="0"/>
                          <a:cs typeface="Gill Sans" charset="0"/>
                        </a:rPr>
                        <a:t>The camera is not at the 'regular' eye level and looks slightly up at the subject or person.</a:t>
                      </a:r>
                    </a:p>
                    <a:p>
                      <a:endParaRPr lang="en-US" sz="1400" dirty="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2"/>
                  </a:ext>
                </a:extLst>
              </a:tr>
              <a:tr h="690520">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a:solidFill>
                            <a:srgbClr val="000000"/>
                          </a:solidFill>
                          <a:effectLst/>
                          <a:latin typeface="Gill Sans" charset="0"/>
                          <a:ea typeface="Gill Sans" charset="0"/>
                          <a:cs typeface="Gill Sans" charset="0"/>
                        </a:rPr>
                        <a:t>High angle</a:t>
                      </a:r>
                      <a:endParaRPr lang="en-US" sz="180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400" dirty="0">
                          <a:solidFill>
                            <a:srgbClr val="000000"/>
                          </a:solidFill>
                          <a:effectLst/>
                          <a:latin typeface="Gill Sans" charset="0"/>
                          <a:ea typeface="Gill Sans" charset="0"/>
                          <a:cs typeface="Gill Sans" charset="0"/>
                        </a:rPr>
                        <a:t>An angle where the camera is placed slightly above the subject or person.</a:t>
                      </a:r>
                    </a:p>
                    <a:p>
                      <a:endParaRPr lang="en-US" sz="1400" dirty="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3"/>
                  </a:ext>
                </a:extLst>
              </a:tr>
              <a:tr h="947086">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a:solidFill>
                            <a:srgbClr val="000000"/>
                          </a:solidFill>
                          <a:effectLst/>
                          <a:latin typeface="Gill Sans" charset="0"/>
                          <a:ea typeface="Gill Sans" charset="0"/>
                          <a:cs typeface="Gill Sans" charset="0"/>
                        </a:rPr>
                        <a:t>Canted</a:t>
                      </a:r>
                      <a:endParaRPr lang="en-US" sz="180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400" dirty="0">
                          <a:solidFill>
                            <a:srgbClr val="000000"/>
                          </a:solidFill>
                          <a:effectLst/>
                          <a:latin typeface="Gill Sans" charset="0"/>
                          <a:ea typeface="Gill Sans" charset="0"/>
                          <a:cs typeface="Gill Sans" charset="0"/>
                        </a:rPr>
                        <a:t>An angle that is at an 'odd' angle to the position of the viewer so that it make the object, subject or people look as if it is tilted.</a:t>
                      </a:r>
                      <a:endParaRPr lang="en-US" sz="1400" dirty="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4"/>
                  </a:ext>
                </a:extLst>
              </a:tr>
              <a:tr h="690520">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dirty="0">
                          <a:solidFill>
                            <a:srgbClr val="000000"/>
                          </a:solidFill>
                          <a:effectLst/>
                          <a:latin typeface="Gill Sans" charset="0"/>
                          <a:ea typeface="Gill Sans" charset="0"/>
                          <a:cs typeface="Gill Sans" charset="0"/>
                        </a:rPr>
                        <a:t>Bird’s Eye</a:t>
                      </a:r>
                      <a:endParaRPr lang="en-US" sz="1800" dirty="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400" dirty="0">
                          <a:solidFill>
                            <a:srgbClr val="000000"/>
                          </a:solidFill>
                          <a:effectLst/>
                          <a:latin typeface="Gill Sans" charset="0"/>
                          <a:ea typeface="Gill Sans" charset="0"/>
                          <a:cs typeface="Gill Sans" charset="0"/>
                        </a:rPr>
                        <a:t>Named as it represents the angle from which a bird would view the object or person, essentially, from a very high angle looking down on someone or something.</a:t>
                      </a:r>
                      <a:endParaRPr lang="en-US" sz="1400" dirty="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5"/>
                  </a:ext>
                </a:extLst>
              </a:tr>
              <a:tr h="749725">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dirty="0">
                          <a:solidFill>
                            <a:srgbClr val="000000"/>
                          </a:solidFill>
                          <a:effectLst/>
                          <a:latin typeface="Gill Sans" charset="0"/>
                          <a:ea typeface="Gill Sans" charset="0"/>
                          <a:cs typeface="Gill Sans" charset="0"/>
                        </a:rPr>
                        <a:t>Worm’s Eye</a:t>
                      </a:r>
                      <a:endParaRPr lang="en-US" sz="1800" dirty="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400">
                          <a:solidFill>
                            <a:srgbClr val="000000"/>
                          </a:solidFill>
                          <a:effectLst/>
                          <a:latin typeface="Gill Sans" charset="0"/>
                          <a:ea typeface="Gill Sans" charset="0"/>
                          <a:cs typeface="Gill Sans" charset="0"/>
                        </a:rPr>
                        <a:t>So-called as it matches the apparent perspective of a worm. Is essentially a 'very low' shot that looks up at someone or something.</a:t>
                      </a:r>
                      <a:endParaRPr lang="en-US" sz="140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6"/>
                  </a:ext>
                </a:extLst>
              </a:tr>
              <a:tr h="1117018">
                <a:tc>
                  <a:txBody>
                    <a:bodyPr/>
                    <a:lstStyle/>
                    <a:p>
                      <a:br>
                        <a:rPr lang="en-US" sz="1200">
                          <a:effectLst/>
                          <a:latin typeface="Gill Sans" charset="0"/>
                          <a:ea typeface="Gill Sans" charset="0"/>
                          <a:cs typeface="Gill Sans" charset="0"/>
                        </a:rPr>
                      </a:br>
                      <a:endParaRPr lang="en-US" sz="120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800" dirty="0">
                          <a:solidFill>
                            <a:srgbClr val="000000"/>
                          </a:solidFill>
                          <a:effectLst/>
                          <a:latin typeface="Gill Sans" charset="0"/>
                          <a:ea typeface="Gill Sans" charset="0"/>
                          <a:cs typeface="Gill Sans" charset="0"/>
                        </a:rPr>
                        <a:t>Eye level</a:t>
                      </a:r>
                      <a:endParaRPr lang="en-US" sz="1800" dirty="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r>
                        <a:rPr lang="en-US" sz="1400">
                          <a:solidFill>
                            <a:srgbClr val="000000"/>
                          </a:solidFill>
                          <a:effectLst/>
                          <a:latin typeface="Gill Sans" charset="0"/>
                          <a:ea typeface="Gill Sans" charset="0"/>
                          <a:cs typeface="Gill Sans" charset="0"/>
                        </a:rPr>
                        <a:t>The conventional angle for a camera to be placed and describes the 'flat' angle that the camera show where the subject or person is centred in the shot, so that the eyes, or centre of the object match our level in the middle of the screen.</a:t>
                      </a:r>
                      <a:endParaRPr lang="en-US" sz="1400">
                        <a:effectLst/>
                        <a:latin typeface="Gill Sans" charset="0"/>
                        <a:ea typeface="Gill Sans" charset="0"/>
                        <a:cs typeface="Gill Sans" charset="0"/>
                      </a:endParaRPr>
                    </a:p>
                  </a:txBody>
                  <a:tcPr marL="25387" marR="25387" marT="25387" marB="25387">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tc>
                  <a:txBody>
                    <a:bodyPr/>
                    <a:lstStyle/>
                    <a:p>
                      <a:br>
                        <a:rPr lang="en-US" sz="1200" dirty="0">
                          <a:effectLst/>
                          <a:latin typeface="Gill Sans" charset="0"/>
                          <a:ea typeface="Gill Sans" charset="0"/>
                          <a:cs typeface="Gill Sans" charset="0"/>
                        </a:rPr>
                      </a:br>
                      <a:endParaRPr lang="en-US" sz="1200" dirty="0">
                        <a:effectLst/>
                        <a:latin typeface="Gill Sans" charset="0"/>
                        <a:ea typeface="Gill Sans" charset="0"/>
                        <a:cs typeface="Gill Sans" charset="0"/>
                      </a:endParaRPr>
                    </a:p>
                  </a:txBody>
                  <a:tcPr marL="3706" marR="3706" marT="3706" marB="3706">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alpha val="72941"/>
                      </a:srgbClr>
                    </a:solidFill>
                  </a:tcPr>
                </a:tc>
                <a:extLst>
                  <a:ext uri="{0D108BD9-81ED-4DB2-BD59-A6C34878D82A}">
                    <a16:rowId xmlns:a16="http://schemas.microsoft.com/office/drawing/2014/main" val="10007"/>
                  </a:ext>
                </a:extLst>
              </a:tr>
            </a:tbl>
          </a:graphicData>
        </a:graphic>
      </p:graphicFrame>
      <p:sp>
        <p:nvSpPr>
          <p:cNvPr id="5" name="Text Placeholder 1"/>
          <p:cNvSpPr>
            <a:spLocks noGrp="1"/>
          </p:cNvSpPr>
          <p:nvPr>
            <p:ph type="body" sz="quarter" idx="14"/>
          </p:nvPr>
        </p:nvSpPr>
        <p:spPr>
          <a:xfrm>
            <a:off x="318993" y="27073"/>
            <a:ext cx="11218841" cy="750493"/>
          </a:xfrm>
        </p:spPr>
        <p:txBody>
          <a:bodyPr>
            <a:normAutofit/>
          </a:bodyPr>
          <a:lstStyle/>
          <a:p>
            <a:r>
              <a:rPr lang="en-US" sz="3598" dirty="0">
                <a:latin typeface="Gill Sans" charset="0"/>
                <a:ea typeface="Gill Sans" charset="0"/>
                <a:cs typeface="Gill Sans" charset="0"/>
              </a:rPr>
              <a:t>Camera Angles</a:t>
            </a:r>
          </a:p>
        </p:txBody>
      </p:sp>
    </p:spTree>
    <p:extLst>
      <p:ext uri="{BB962C8B-B14F-4D97-AF65-F5344CB8AC3E}">
        <p14:creationId xmlns:p14="http://schemas.microsoft.com/office/powerpoint/2010/main" val="3065084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5" y="3569"/>
            <a:ext cx="12172859" cy="6850862"/>
          </a:xfrm>
          <a:prstGeom prst="rect">
            <a:avLst/>
          </a:prstGeom>
          <a:ln>
            <a:solidFill>
              <a:schemeClr val="bg1">
                <a:lumMod val="75000"/>
              </a:schemeClr>
            </a:solidFill>
          </a:ln>
        </p:spPr>
      </p:pic>
      <p:pic>
        <p:nvPicPr>
          <p:cNvPr id="4" name="Picture 3"/>
          <p:cNvPicPr>
            <a:picLocks noChangeAspect="1"/>
          </p:cNvPicPr>
          <p:nvPr/>
        </p:nvPicPr>
        <p:blipFill>
          <a:blip r:embed="rId4"/>
          <a:stretch>
            <a:fillRect/>
          </a:stretch>
        </p:blipFill>
        <p:spPr>
          <a:xfrm>
            <a:off x="1069367" y="319120"/>
            <a:ext cx="10040471" cy="6219761"/>
          </a:xfrm>
          <a:prstGeom prst="rect">
            <a:avLst/>
          </a:prstGeom>
        </p:spPr>
      </p:pic>
      <p:sp>
        <p:nvSpPr>
          <p:cNvPr id="5" name="TextBox 4"/>
          <p:cNvSpPr txBox="1"/>
          <p:nvPr/>
        </p:nvSpPr>
        <p:spPr>
          <a:xfrm>
            <a:off x="2568011" y="1192900"/>
            <a:ext cx="325506"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1</a:t>
            </a:r>
          </a:p>
        </p:txBody>
      </p:sp>
      <p:sp>
        <p:nvSpPr>
          <p:cNvPr id="6" name="TextBox 5"/>
          <p:cNvSpPr txBox="1"/>
          <p:nvPr/>
        </p:nvSpPr>
        <p:spPr>
          <a:xfrm>
            <a:off x="4898040" y="1192900"/>
            <a:ext cx="325506" cy="369140"/>
          </a:xfrm>
          <a:prstGeom prst="rect">
            <a:avLst/>
          </a:prstGeom>
          <a:noFill/>
        </p:spPr>
        <p:txBody>
          <a:bodyPr wrap="square" rtlCol="0">
            <a:spAutoFit/>
          </a:bodyPr>
          <a:lstStyle/>
          <a:p>
            <a:r>
              <a:rPr lang="en-US" sz="1799">
                <a:solidFill>
                  <a:schemeClr val="bg1"/>
                </a:solidFill>
                <a:latin typeface="Gill Sans" charset="0"/>
                <a:ea typeface="Gill Sans" charset="0"/>
                <a:cs typeface="Gill Sans" charset="0"/>
              </a:rPr>
              <a:t>2</a:t>
            </a:r>
            <a:endParaRPr lang="en-US" sz="1799" dirty="0">
              <a:solidFill>
                <a:schemeClr val="bg1"/>
              </a:solidFill>
              <a:latin typeface="Gill Sans" charset="0"/>
              <a:ea typeface="Gill Sans" charset="0"/>
              <a:cs typeface="Gill Sans" charset="0"/>
            </a:endParaRPr>
          </a:p>
        </p:txBody>
      </p:sp>
      <p:sp>
        <p:nvSpPr>
          <p:cNvPr id="7" name="TextBox 6"/>
          <p:cNvSpPr txBox="1"/>
          <p:nvPr/>
        </p:nvSpPr>
        <p:spPr>
          <a:xfrm>
            <a:off x="7228070" y="1192900"/>
            <a:ext cx="325506" cy="369140"/>
          </a:xfrm>
          <a:prstGeom prst="rect">
            <a:avLst/>
          </a:prstGeom>
          <a:noFill/>
        </p:spPr>
        <p:txBody>
          <a:bodyPr wrap="square" rtlCol="0">
            <a:spAutoFit/>
          </a:bodyPr>
          <a:lstStyle/>
          <a:p>
            <a:r>
              <a:rPr lang="en-US" sz="1799" dirty="0">
                <a:latin typeface="Gill Sans" charset="0"/>
                <a:ea typeface="Gill Sans" charset="0"/>
                <a:cs typeface="Gill Sans" charset="0"/>
              </a:rPr>
              <a:t>3</a:t>
            </a:r>
          </a:p>
        </p:txBody>
      </p:sp>
      <p:sp>
        <p:nvSpPr>
          <p:cNvPr id="8" name="TextBox 7"/>
          <p:cNvSpPr txBox="1"/>
          <p:nvPr/>
        </p:nvSpPr>
        <p:spPr>
          <a:xfrm>
            <a:off x="1144763" y="2730387"/>
            <a:ext cx="325506"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4</a:t>
            </a:r>
          </a:p>
        </p:txBody>
      </p:sp>
      <p:sp>
        <p:nvSpPr>
          <p:cNvPr id="9" name="TextBox 8"/>
          <p:cNvSpPr txBox="1"/>
          <p:nvPr/>
        </p:nvSpPr>
        <p:spPr>
          <a:xfrm>
            <a:off x="3558094" y="2730387"/>
            <a:ext cx="325506"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5</a:t>
            </a:r>
          </a:p>
        </p:txBody>
      </p:sp>
      <p:sp>
        <p:nvSpPr>
          <p:cNvPr id="10" name="TextBox 9"/>
          <p:cNvSpPr txBox="1"/>
          <p:nvPr/>
        </p:nvSpPr>
        <p:spPr>
          <a:xfrm>
            <a:off x="6421247" y="2730387"/>
            <a:ext cx="325506"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6</a:t>
            </a:r>
          </a:p>
        </p:txBody>
      </p:sp>
      <p:sp>
        <p:nvSpPr>
          <p:cNvPr id="11" name="TextBox 10"/>
          <p:cNvSpPr txBox="1"/>
          <p:nvPr/>
        </p:nvSpPr>
        <p:spPr>
          <a:xfrm>
            <a:off x="8958893" y="2730387"/>
            <a:ext cx="325506"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7</a:t>
            </a:r>
          </a:p>
        </p:txBody>
      </p:sp>
      <p:sp>
        <p:nvSpPr>
          <p:cNvPr id="15" name="TextBox 14"/>
          <p:cNvSpPr txBox="1"/>
          <p:nvPr/>
        </p:nvSpPr>
        <p:spPr>
          <a:xfrm>
            <a:off x="1128270" y="4646502"/>
            <a:ext cx="325506"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8</a:t>
            </a:r>
          </a:p>
        </p:txBody>
      </p:sp>
      <p:sp>
        <p:nvSpPr>
          <p:cNvPr id="16" name="TextBox 15"/>
          <p:cNvSpPr txBox="1"/>
          <p:nvPr/>
        </p:nvSpPr>
        <p:spPr>
          <a:xfrm>
            <a:off x="3584542" y="4653978"/>
            <a:ext cx="325506"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9</a:t>
            </a:r>
          </a:p>
        </p:txBody>
      </p:sp>
      <p:sp>
        <p:nvSpPr>
          <p:cNvPr id="17" name="TextBox 16"/>
          <p:cNvSpPr txBox="1"/>
          <p:nvPr/>
        </p:nvSpPr>
        <p:spPr>
          <a:xfrm>
            <a:off x="6428929" y="4657860"/>
            <a:ext cx="514898" cy="369140"/>
          </a:xfrm>
          <a:prstGeom prst="rect">
            <a:avLst/>
          </a:prstGeom>
          <a:noFill/>
        </p:spPr>
        <p:txBody>
          <a:bodyPr wrap="square" rtlCol="0">
            <a:spAutoFit/>
          </a:bodyPr>
          <a:lstStyle/>
          <a:p>
            <a:r>
              <a:rPr lang="en-US" sz="1799">
                <a:solidFill>
                  <a:schemeClr val="bg1"/>
                </a:solidFill>
                <a:latin typeface="Gill Sans" charset="0"/>
                <a:ea typeface="Gill Sans" charset="0"/>
                <a:cs typeface="Gill Sans" charset="0"/>
              </a:rPr>
              <a:t>10</a:t>
            </a:r>
            <a:endParaRPr lang="en-US" sz="1799" dirty="0">
              <a:solidFill>
                <a:schemeClr val="bg1"/>
              </a:solidFill>
              <a:latin typeface="Gill Sans" charset="0"/>
              <a:ea typeface="Gill Sans" charset="0"/>
              <a:cs typeface="Gill Sans" charset="0"/>
            </a:endParaRPr>
          </a:p>
        </p:txBody>
      </p:sp>
      <p:sp>
        <p:nvSpPr>
          <p:cNvPr id="18" name="TextBox 17"/>
          <p:cNvSpPr txBox="1"/>
          <p:nvPr/>
        </p:nvSpPr>
        <p:spPr>
          <a:xfrm>
            <a:off x="8861026" y="4646502"/>
            <a:ext cx="514898"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11</a:t>
            </a:r>
          </a:p>
        </p:txBody>
      </p:sp>
      <p:sp>
        <p:nvSpPr>
          <p:cNvPr id="19" name="TextBox 18"/>
          <p:cNvSpPr txBox="1"/>
          <p:nvPr/>
        </p:nvSpPr>
        <p:spPr>
          <a:xfrm>
            <a:off x="1069367" y="6169740"/>
            <a:ext cx="514898"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12</a:t>
            </a:r>
          </a:p>
        </p:txBody>
      </p:sp>
      <p:sp>
        <p:nvSpPr>
          <p:cNvPr id="20" name="TextBox 19"/>
          <p:cNvSpPr txBox="1"/>
          <p:nvPr/>
        </p:nvSpPr>
        <p:spPr>
          <a:xfrm>
            <a:off x="3489846" y="6169740"/>
            <a:ext cx="514898"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13</a:t>
            </a:r>
          </a:p>
        </p:txBody>
      </p:sp>
      <p:sp>
        <p:nvSpPr>
          <p:cNvPr id="21" name="TextBox 20"/>
          <p:cNvSpPr txBox="1"/>
          <p:nvPr/>
        </p:nvSpPr>
        <p:spPr>
          <a:xfrm>
            <a:off x="6411047" y="6169740"/>
            <a:ext cx="514898"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14</a:t>
            </a:r>
          </a:p>
        </p:txBody>
      </p:sp>
      <p:sp>
        <p:nvSpPr>
          <p:cNvPr id="22" name="TextBox 21"/>
          <p:cNvSpPr txBox="1"/>
          <p:nvPr/>
        </p:nvSpPr>
        <p:spPr>
          <a:xfrm>
            <a:off x="8861026" y="6169740"/>
            <a:ext cx="514898" cy="369140"/>
          </a:xfrm>
          <a:prstGeom prst="rect">
            <a:avLst/>
          </a:prstGeom>
          <a:noFill/>
        </p:spPr>
        <p:txBody>
          <a:bodyPr wrap="square" rtlCol="0">
            <a:spAutoFit/>
          </a:bodyPr>
          <a:lstStyle/>
          <a:p>
            <a:r>
              <a:rPr lang="en-US" sz="1799" dirty="0">
                <a:solidFill>
                  <a:schemeClr val="bg1"/>
                </a:solidFill>
                <a:latin typeface="Gill Sans" charset="0"/>
                <a:ea typeface="Gill Sans" charset="0"/>
                <a:cs typeface="Gill Sans" charset="0"/>
              </a:rPr>
              <a:t>15</a:t>
            </a:r>
          </a:p>
        </p:txBody>
      </p:sp>
    </p:spTree>
    <p:extLst>
      <p:ext uri="{BB962C8B-B14F-4D97-AF65-F5344CB8AC3E}">
        <p14:creationId xmlns:p14="http://schemas.microsoft.com/office/powerpoint/2010/main" val="22930823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5969" y="5353"/>
            <a:ext cx="12172859" cy="6850862"/>
          </a:xfrm>
          <a:prstGeom prst="rect">
            <a:avLst/>
          </a:prstGeom>
          <a:ln>
            <a:solidFill>
              <a:schemeClr val="bg1">
                <a:lumMod val="75000"/>
              </a:schemeClr>
            </a:solidFill>
          </a:ln>
        </p:spPr>
      </p:pic>
      <p:sp>
        <p:nvSpPr>
          <p:cNvPr id="2" name="Text Placeholder 1"/>
          <p:cNvSpPr>
            <a:spLocks noGrp="1"/>
          </p:cNvSpPr>
          <p:nvPr>
            <p:ph type="body" sz="quarter" idx="14"/>
          </p:nvPr>
        </p:nvSpPr>
        <p:spPr>
          <a:xfrm>
            <a:off x="480182" y="238402"/>
            <a:ext cx="11218841" cy="750493"/>
          </a:xfrm>
        </p:spPr>
        <p:txBody>
          <a:bodyPr>
            <a:normAutofit/>
          </a:bodyPr>
          <a:lstStyle/>
          <a:p>
            <a:r>
              <a:rPr lang="en-US" sz="3598" dirty="0">
                <a:latin typeface="Gill Sans" charset="0"/>
                <a:ea typeface="Gill Sans" charset="0"/>
                <a:cs typeface="Gill Sans" charset="0"/>
              </a:rPr>
              <a:t>Analysing film</a:t>
            </a:r>
          </a:p>
        </p:txBody>
      </p:sp>
      <p:graphicFrame>
        <p:nvGraphicFramePr>
          <p:cNvPr id="4" name="Table 3"/>
          <p:cNvGraphicFramePr>
            <a:graphicFrameLocks noGrp="1"/>
          </p:cNvGraphicFramePr>
          <p:nvPr/>
        </p:nvGraphicFramePr>
        <p:xfrm>
          <a:off x="480182" y="988896"/>
          <a:ext cx="11218841" cy="5443794"/>
        </p:xfrm>
        <a:graphic>
          <a:graphicData uri="http://schemas.openxmlformats.org/drawingml/2006/table">
            <a:tbl>
              <a:tblPr firstRow="1" bandRow="1">
                <a:tableStyleId>{073A0DAA-6AF3-43AB-8588-CEC1D06C72B9}</a:tableStyleId>
              </a:tblPr>
              <a:tblGrid>
                <a:gridCol w="2704801">
                  <a:extLst>
                    <a:ext uri="{9D8B030D-6E8A-4147-A177-3AD203B41FA5}">
                      <a16:colId xmlns:a16="http://schemas.microsoft.com/office/drawing/2014/main" val="20000"/>
                    </a:ext>
                  </a:extLst>
                </a:gridCol>
                <a:gridCol w="4195475">
                  <a:extLst>
                    <a:ext uri="{9D8B030D-6E8A-4147-A177-3AD203B41FA5}">
                      <a16:colId xmlns:a16="http://schemas.microsoft.com/office/drawing/2014/main" val="20001"/>
                    </a:ext>
                  </a:extLst>
                </a:gridCol>
                <a:gridCol w="4318565">
                  <a:extLst>
                    <a:ext uri="{9D8B030D-6E8A-4147-A177-3AD203B41FA5}">
                      <a16:colId xmlns:a16="http://schemas.microsoft.com/office/drawing/2014/main" val="20002"/>
                    </a:ext>
                  </a:extLst>
                </a:gridCol>
              </a:tblGrid>
              <a:tr h="648282">
                <a:tc>
                  <a:txBody>
                    <a:bodyPr/>
                    <a:lstStyle/>
                    <a:p>
                      <a:r>
                        <a:rPr lang="en-US" sz="1800" b="0" dirty="0">
                          <a:latin typeface="Gill Sans" charset="0"/>
                          <a:ea typeface="Gill Sans" charset="0"/>
                          <a:cs typeface="Gill Sans" charset="0"/>
                        </a:rPr>
                        <a:t>Film Title</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What happens in the clip</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Your</a:t>
                      </a:r>
                      <a:r>
                        <a:rPr lang="en-US" sz="1800" b="0" baseline="0" dirty="0">
                          <a:latin typeface="Gill Sans" charset="0"/>
                          <a:ea typeface="Gill Sans" charset="0"/>
                          <a:cs typeface="Gill Sans" charset="0"/>
                        </a:rPr>
                        <a:t> reaction to it/What did you learn?</a:t>
                      </a:r>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598504">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1"/>
                  </a:ext>
                </a:extLst>
              </a:tr>
              <a:tr h="1598504">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2"/>
                  </a:ext>
                </a:extLst>
              </a:tr>
              <a:tr h="1598504">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4692667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602E50-03C2-4BEF-AFA8-EEF1312EEF7F}"/>
              </a:ext>
            </a:extLst>
          </p:cNvPr>
          <p:cNvSpPr>
            <a:spLocks noGrp="1"/>
          </p:cNvSpPr>
          <p:nvPr>
            <p:ph type="title"/>
          </p:nvPr>
        </p:nvSpPr>
        <p:spPr/>
        <p:txBody>
          <a:bodyPr>
            <a:noAutofit/>
          </a:bodyPr>
          <a:lstStyle/>
          <a:p>
            <a:r>
              <a:rPr lang="en-GB" sz="9600" u="sng" dirty="0"/>
              <a:t>Whiplash</a:t>
            </a:r>
          </a:p>
        </p:txBody>
      </p:sp>
      <p:sp>
        <p:nvSpPr>
          <p:cNvPr id="4" name="Content Placeholder 3">
            <a:extLst>
              <a:ext uri="{FF2B5EF4-FFF2-40B4-BE49-F238E27FC236}">
                <a16:creationId xmlns:a16="http://schemas.microsoft.com/office/drawing/2014/main" id="{8C611EE7-A77D-4DF2-8588-DFBAF1543877}"/>
              </a:ext>
            </a:extLst>
          </p:cNvPr>
          <p:cNvSpPr>
            <a:spLocks noGrp="1"/>
          </p:cNvSpPr>
          <p:nvPr>
            <p:ph idx="1"/>
          </p:nvPr>
        </p:nvSpPr>
        <p:spPr>
          <a:xfrm>
            <a:off x="2747160" y="1666663"/>
            <a:ext cx="5803073" cy="572942"/>
          </a:xfrm>
        </p:spPr>
        <p:txBody>
          <a:bodyPr/>
          <a:lstStyle/>
          <a:p>
            <a:pPr marL="0" indent="0">
              <a:buNone/>
            </a:pPr>
            <a:r>
              <a:rPr lang="en-GB" sz="2000" dirty="0">
                <a:hlinkClick r:id="rId2"/>
              </a:rPr>
              <a:t>https://www.youtube.com/watch?v=OMDZa5WRczI</a:t>
            </a:r>
            <a:r>
              <a:rPr lang="en-GB" sz="2000" dirty="0"/>
              <a:t> </a:t>
            </a:r>
          </a:p>
          <a:p>
            <a:pPr marL="0" indent="0">
              <a:buNone/>
            </a:pPr>
            <a:endParaRPr lang="en-GB" dirty="0"/>
          </a:p>
        </p:txBody>
      </p:sp>
      <p:pic>
        <p:nvPicPr>
          <p:cNvPr id="5" name="Picture 4">
            <a:extLst>
              <a:ext uri="{FF2B5EF4-FFF2-40B4-BE49-F238E27FC236}">
                <a16:creationId xmlns:a16="http://schemas.microsoft.com/office/drawing/2014/main" id="{877CE5C8-587E-4332-94A1-01BC32627380}"/>
              </a:ext>
            </a:extLst>
          </p:cNvPr>
          <p:cNvPicPr>
            <a:picLocks noChangeAspect="1"/>
          </p:cNvPicPr>
          <p:nvPr/>
        </p:nvPicPr>
        <p:blipFill>
          <a:blip r:embed="rId3"/>
          <a:stretch>
            <a:fillRect/>
          </a:stretch>
        </p:blipFill>
        <p:spPr>
          <a:xfrm>
            <a:off x="2462212" y="2488630"/>
            <a:ext cx="7267575" cy="3829050"/>
          </a:xfrm>
          <a:prstGeom prst="rect">
            <a:avLst/>
          </a:prstGeom>
        </p:spPr>
      </p:pic>
    </p:spTree>
    <p:extLst>
      <p:ext uri="{BB962C8B-B14F-4D97-AF65-F5344CB8AC3E}">
        <p14:creationId xmlns:p14="http://schemas.microsoft.com/office/powerpoint/2010/main" val="32832357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9ECA2E-B495-465F-A734-5C9C1D145050}"/>
              </a:ext>
            </a:extLst>
          </p:cNvPr>
          <p:cNvSpPr>
            <a:spLocks noGrp="1"/>
          </p:cNvSpPr>
          <p:nvPr>
            <p:ph type="title"/>
          </p:nvPr>
        </p:nvSpPr>
        <p:spPr/>
        <p:txBody>
          <a:bodyPr>
            <a:noAutofit/>
          </a:bodyPr>
          <a:lstStyle/>
          <a:p>
            <a:r>
              <a:rPr lang="en-GB" sz="9600" u="sng" dirty="0"/>
              <a:t>Ex- Machina</a:t>
            </a:r>
          </a:p>
        </p:txBody>
      </p:sp>
      <p:sp>
        <p:nvSpPr>
          <p:cNvPr id="4" name="Content Placeholder 3">
            <a:extLst>
              <a:ext uri="{FF2B5EF4-FFF2-40B4-BE49-F238E27FC236}">
                <a16:creationId xmlns:a16="http://schemas.microsoft.com/office/drawing/2014/main" id="{33643306-88C6-47C1-B326-EB1780D884A3}"/>
              </a:ext>
            </a:extLst>
          </p:cNvPr>
          <p:cNvSpPr>
            <a:spLocks noGrp="1"/>
          </p:cNvSpPr>
          <p:nvPr>
            <p:ph idx="1"/>
          </p:nvPr>
        </p:nvSpPr>
        <p:spPr>
          <a:xfrm>
            <a:off x="3210889" y="1548473"/>
            <a:ext cx="5556465" cy="367318"/>
          </a:xfrm>
        </p:spPr>
        <p:txBody>
          <a:bodyPr>
            <a:normAutofit lnSpcReduction="10000"/>
          </a:bodyPr>
          <a:lstStyle/>
          <a:p>
            <a:pPr marL="0" indent="0">
              <a:buNone/>
            </a:pPr>
            <a:r>
              <a:rPr lang="en-GB" sz="2000" dirty="0">
                <a:hlinkClick r:id="rId2"/>
              </a:rPr>
              <a:t>https://www.youtube.com/watch?v=2Aq2GEig4R8</a:t>
            </a:r>
            <a:endParaRPr lang="en-GB" sz="2000" dirty="0"/>
          </a:p>
        </p:txBody>
      </p:sp>
      <p:pic>
        <p:nvPicPr>
          <p:cNvPr id="6" name="Picture 5">
            <a:extLst>
              <a:ext uri="{FF2B5EF4-FFF2-40B4-BE49-F238E27FC236}">
                <a16:creationId xmlns:a16="http://schemas.microsoft.com/office/drawing/2014/main" id="{A06E63C6-A556-483B-9622-2BDD5B625FFE}"/>
              </a:ext>
            </a:extLst>
          </p:cNvPr>
          <p:cNvPicPr>
            <a:picLocks noChangeAspect="1"/>
          </p:cNvPicPr>
          <p:nvPr/>
        </p:nvPicPr>
        <p:blipFill>
          <a:blip r:embed="rId3"/>
          <a:stretch>
            <a:fillRect/>
          </a:stretch>
        </p:blipFill>
        <p:spPr>
          <a:xfrm>
            <a:off x="2554960" y="2235815"/>
            <a:ext cx="7082080" cy="4259841"/>
          </a:xfrm>
          <a:prstGeom prst="rect">
            <a:avLst/>
          </a:prstGeom>
        </p:spPr>
      </p:pic>
    </p:spTree>
    <p:extLst>
      <p:ext uri="{BB962C8B-B14F-4D97-AF65-F5344CB8AC3E}">
        <p14:creationId xmlns:p14="http://schemas.microsoft.com/office/powerpoint/2010/main" val="3134505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164363" y="138051"/>
            <a:ext cx="12027637" cy="6523581"/>
          </a:xfrm>
          <a:prstGeom prst="rect">
            <a:avLst/>
          </a:prstGeom>
          <a:solidFill>
            <a:srgbClr val="D9D9D9">
              <a:alpha val="83137"/>
            </a:srgbClr>
          </a:solidFill>
          <a:ln>
            <a:solidFill>
              <a:schemeClr val="bg1">
                <a:lumMod val="85000"/>
              </a:schemeClr>
            </a:solidFill>
          </a:ln>
        </p:spPr>
        <p:txBody>
          <a:bodyPr wrap="square" rtlCol="0">
            <a:spAutoFit/>
          </a:bodyPr>
          <a:lstStyle/>
          <a:p>
            <a:pPr>
              <a:lnSpc>
                <a:spcPct val="80000"/>
              </a:lnSpc>
            </a:pPr>
            <a:r>
              <a:rPr lang="en-US" sz="5997" b="1" kern="1100" spc="-30" dirty="0">
                <a:solidFill>
                  <a:srgbClr val="E75306"/>
                </a:solidFill>
                <a:latin typeface="Gill Sans MT" charset="0"/>
                <a:ea typeface="Gill Sans MT" charset="0"/>
                <a:cs typeface="Gill Sans MT" charset="0"/>
              </a:rPr>
              <a:t>WELCOME TO FILM STUDIES</a:t>
            </a:r>
          </a:p>
          <a:p>
            <a:pPr>
              <a:lnSpc>
                <a:spcPct val="80000"/>
              </a:lnSpc>
            </a:pPr>
            <a:endParaRPr lang="en-US" sz="5997" b="1" kern="1100" spc="-30" dirty="0">
              <a:solidFill>
                <a:srgbClr val="E75306"/>
              </a:solidFill>
              <a:latin typeface="Gill Sans MT" charset="0"/>
              <a:ea typeface="Gill Sans MT" charset="0"/>
              <a:cs typeface="Gill Sans MT" charset="0"/>
            </a:endParaRPr>
          </a:p>
          <a:p>
            <a:endParaRPr lang="en-US" dirty="0"/>
          </a:p>
          <a:p>
            <a:endParaRPr lang="en-US" dirty="0"/>
          </a:p>
          <a:p>
            <a:endParaRPr lang="en-US" dirty="0"/>
          </a:p>
          <a:p>
            <a:r>
              <a:rPr lang="en-US" dirty="0"/>
              <a:t>I’m really pleased that you’ve chosen Film Studies here at Holy Family. There’s been a real growth in the subject nationally and we’re delighted to offer it again at A-Level. Every year students at Holy Family Sixth achieve excellent results in this subject helping them to secure places on competitive courses across the UK.</a:t>
            </a:r>
            <a:endParaRPr lang="en-GB" dirty="0"/>
          </a:p>
          <a:p>
            <a:r>
              <a:rPr lang="en-US" dirty="0"/>
              <a:t>This is just a quick booklet to give you a few pointers as to what we’ll be doing on the A-Level, how it’s laid out as a course and what you can do to prepare for starting the in September. </a:t>
            </a:r>
            <a:endParaRPr lang="en-GB" dirty="0"/>
          </a:p>
          <a:p>
            <a:r>
              <a:rPr lang="en-US" dirty="0"/>
              <a:t>There are activities designed to cover six weeks worth of time, but can be completed sooner if you were to combine them or do them in large chunks together. </a:t>
            </a:r>
            <a:endParaRPr lang="en-GB" dirty="0"/>
          </a:p>
          <a:p>
            <a:r>
              <a:rPr lang="en-US" dirty="0"/>
              <a:t>To help do the work, you will find a PowerPoint document which contains the clips and activity explanations you will need, as well as activities you can complete in the PowerPoint itself, or on paper if you prefer.</a:t>
            </a:r>
            <a:r>
              <a:rPr lang="en-GB" dirty="0"/>
              <a:t>I</a:t>
            </a:r>
            <a:r>
              <a:rPr lang="en-US" dirty="0"/>
              <a:t>f you’re still not sure about whether you want to do the course then please, have a read of this booklet and you can contact me at my email address (below).</a:t>
            </a:r>
            <a:endParaRPr lang="en-GB" dirty="0"/>
          </a:p>
          <a:p>
            <a:endParaRPr lang="en-US" sz="2199" dirty="0">
              <a:latin typeface="Helvetica Neue Light" charset="0"/>
              <a:ea typeface="Helvetica Neue Light" charset="0"/>
              <a:cs typeface="Helvetica Neue Light" charset="0"/>
            </a:endParaRPr>
          </a:p>
          <a:p>
            <a:r>
              <a:rPr lang="en-US" sz="2199" dirty="0">
                <a:latin typeface="Helvetica Neue Light" charset="0"/>
                <a:ea typeface="Helvetica Neue Light" charset="0"/>
                <a:cs typeface="Helvetica Neue Light" charset="0"/>
              </a:rPr>
              <a:t>If you have any questions or issues, please feel free to get in touch using my email address below. </a:t>
            </a:r>
          </a:p>
          <a:p>
            <a:r>
              <a:rPr lang="en-US" sz="2199" dirty="0">
                <a:latin typeface="Helvetica Neue Light" charset="0"/>
                <a:ea typeface="Helvetica Neue Light" charset="0"/>
                <a:cs typeface="Helvetica Neue Light" charset="0"/>
                <a:hlinkClick r:id="rId4"/>
              </a:rPr>
              <a:t>slayas@holyfamilyschool.uk</a:t>
            </a:r>
            <a:r>
              <a:rPr lang="en-US" sz="2199" dirty="0">
                <a:latin typeface="Helvetica Neue Light" charset="0"/>
                <a:ea typeface="Helvetica Neue Light" charset="0"/>
                <a:cs typeface="Helvetica Neue Light" charset="0"/>
              </a:rPr>
              <a:t> </a:t>
            </a: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8803" y="867250"/>
            <a:ext cx="3300295" cy="1410272"/>
          </a:xfrm>
          <a:prstGeom prst="rect">
            <a:avLst/>
          </a:prstGeom>
        </p:spPr>
      </p:pic>
    </p:spTree>
    <p:extLst>
      <p:ext uri="{BB962C8B-B14F-4D97-AF65-F5344CB8AC3E}">
        <p14:creationId xmlns:p14="http://schemas.microsoft.com/office/powerpoint/2010/main" val="2202990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7C9FF-B1BD-43F0-ABF4-D33FEB37BE1D}"/>
              </a:ext>
            </a:extLst>
          </p:cNvPr>
          <p:cNvSpPr>
            <a:spLocks noGrp="1"/>
          </p:cNvSpPr>
          <p:nvPr>
            <p:ph type="title"/>
          </p:nvPr>
        </p:nvSpPr>
        <p:spPr/>
        <p:txBody>
          <a:bodyPr>
            <a:noAutofit/>
          </a:bodyPr>
          <a:lstStyle/>
          <a:p>
            <a:r>
              <a:rPr lang="en-GB" sz="9600" u="sng" dirty="0"/>
              <a:t>Knives Out</a:t>
            </a:r>
          </a:p>
        </p:txBody>
      </p:sp>
      <p:sp>
        <p:nvSpPr>
          <p:cNvPr id="3" name="Content Placeholder 2">
            <a:extLst>
              <a:ext uri="{FF2B5EF4-FFF2-40B4-BE49-F238E27FC236}">
                <a16:creationId xmlns:a16="http://schemas.microsoft.com/office/drawing/2014/main" id="{6CAD9170-40B9-4A28-A6B3-1B27D42CC598}"/>
              </a:ext>
            </a:extLst>
          </p:cNvPr>
          <p:cNvSpPr>
            <a:spLocks noGrp="1"/>
          </p:cNvSpPr>
          <p:nvPr>
            <p:ph idx="1"/>
          </p:nvPr>
        </p:nvSpPr>
        <p:spPr/>
        <p:txBody>
          <a:bodyPr>
            <a:normAutofit/>
          </a:bodyPr>
          <a:lstStyle/>
          <a:p>
            <a:pPr marL="0" indent="0">
              <a:buNone/>
            </a:pPr>
            <a:r>
              <a:rPr lang="en-GB" sz="1600" dirty="0">
                <a:hlinkClick r:id="rId2"/>
              </a:rPr>
              <a:t>https://www.youtube.com/watch?v=bIteNTQasug</a:t>
            </a:r>
            <a:endParaRPr lang="en-GB" sz="1600" dirty="0"/>
          </a:p>
        </p:txBody>
      </p:sp>
      <p:pic>
        <p:nvPicPr>
          <p:cNvPr id="4" name="Picture 3">
            <a:extLst>
              <a:ext uri="{FF2B5EF4-FFF2-40B4-BE49-F238E27FC236}">
                <a16:creationId xmlns:a16="http://schemas.microsoft.com/office/drawing/2014/main" id="{2B7226E3-A3B5-443C-96CE-87553141BDCA}"/>
              </a:ext>
            </a:extLst>
          </p:cNvPr>
          <p:cNvPicPr>
            <a:picLocks noChangeAspect="1"/>
          </p:cNvPicPr>
          <p:nvPr/>
        </p:nvPicPr>
        <p:blipFill>
          <a:blip r:embed="rId3"/>
          <a:stretch>
            <a:fillRect/>
          </a:stretch>
        </p:blipFill>
        <p:spPr>
          <a:xfrm>
            <a:off x="2268806" y="2190307"/>
            <a:ext cx="7960076" cy="4118426"/>
          </a:xfrm>
          <a:prstGeom prst="rect">
            <a:avLst/>
          </a:prstGeom>
        </p:spPr>
      </p:pic>
    </p:spTree>
    <p:extLst>
      <p:ext uri="{BB962C8B-B14F-4D97-AF65-F5344CB8AC3E}">
        <p14:creationId xmlns:p14="http://schemas.microsoft.com/office/powerpoint/2010/main" val="3063616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485112"/>
            <a:ext cx="12027637" cy="1507320"/>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94" b="1" kern="1100" spc="-30" dirty="0">
                <a:solidFill>
                  <a:srgbClr val="E75306"/>
                </a:solidFill>
                <a:latin typeface="Gill Sans MT" charset="0"/>
                <a:ea typeface="Gill Sans MT" charset="0"/>
                <a:cs typeface="Gill Sans MT" charset="0"/>
              </a:rPr>
              <a:t>WEEK FOUR</a:t>
            </a:r>
            <a:endParaRPr lang="en-US" sz="12594"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16087259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138051"/>
            <a:ext cx="12027637" cy="6185539"/>
          </a:xfrm>
          <a:prstGeom prst="rect">
            <a:avLst/>
          </a:prstGeom>
          <a:solidFill>
            <a:srgbClr val="D9D9D9">
              <a:alpha val="83137"/>
            </a:srgbClr>
          </a:solidFill>
          <a:ln>
            <a:solidFill>
              <a:schemeClr val="bg1">
                <a:lumMod val="85000"/>
              </a:schemeClr>
            </a:solidFill>
          </a:ln>
        </p:spPr>
        <p:txBody>
          <a:bodyPr wrap="square" rtlCol="0">
            <a:spAutoFit/>
          </a:bodyPr>
          <a:lstStyle/>
          <a:p>
            <a:pPr>
              <a:lnSpc>
                <a:spcPct val="80000"/>
              </a:lnSpc>
            </a:pPr>
            <a:r>
              <a:rPr lang="en-US" sz="5997" b="1" kern="1100" spc="-30" dirty="0">
                <a:solidFill>
                  <a:srgbClr val="E75306"/>
                </a:solidFill>
                <a:latin typeface="Gill Sans MT" charset="0"/>
                <a:ea typeface="Gill Sans MT" charset="0"/>
                <a:cs typeface="Gill Sans MT" charset="0"/>
              </a:rPr>
              <a:t>WEEK FOUR</a:t>
            </a:r>
          </a:p>
          <a:p>
            <a:r>
              <a:rPr lang="en-US" sz="2000" dirty="0">
                <a:latin typeface="Helvetica Neue" charset="0"/>
                <a:ea typeface="Helvetica Neue" charset="0"/>
                <a:cs typeface="Helvetica Neue" charset="0"/>
              </a:rPr>
              <a:t>OUTCOMES: </a:t>
            </a:r>
          </a:p>
          <a:p>
            <a:r>
              <a:rPr lang="en-US" sz="2000" dirty="0">
                <a:latin typeface="Helvetica Neue" charset="0"/>
                <a:ea typeface="Helvetica Neue" charset="0"/>
                <a:cs typeface="Helvetica Neue" charset="0"/>
              </a:rPr>
              <a:t>1 Watch at least one film;</a:t>
            </a:r>
          </a:p>
          <a:p>
            <a:r>
              <a:rPr lang="en-US" sz="2000" dirty="0">
                <a:latin typeface="Helvetica Neue Light" charset="0"/>
                <a:ea typeface="Helvetica Neue Light" charset="0"/>
                <a:cs typeface="Helvetica Neue Light" charset="0"/>
              </a:rPr>
              <a:t>Watch at least one film this week, but the more you watch, the better the selection of clips you’ll have to choose from, so it is advised that you watch a few if possible. </a:t>
            </a:r>
          </a:p>
          <a:p>
            <a:endParaRPr lang="en-US" sz="2000" dirty="0">
              <a:latin typeface="Helvetica Neue Light" charset="0"/>
              <a:ea typeface="Helvetica Neue Light" charset="0"/>
              <a:cs typeface="Helvetica Neue Light" charset="0"/>
            </a:endParaRPr>
          </a:p>
          <a:p>
            <a:r>
              <a:rPr lang="en-US" sz="2000" dirty="0">
                <a:latin typeface="Helvetica Neue" charset="0"/>
                <a:ea typeface="Helvetica Neue" charset="0"/>
                <a:cs typeface="Helvetica Neue" charset="0"/>
              </a:rPr>
              <a:t>2 Analyse the film and choose a relevant and useful clip from it</a:t>
            </a:r>
          </a:p>
          <a:p>
            <a:r>
              <a:rPr lang="en-US" sz="2000" dirty="0">
                <a:latin typeface="Helvetica Neue Light" charset="0"/>
                <a:ea typeface="Helvetica Neue Light" charset="0"/>
                <a:cs typeface="Helvetica Neue Light" charset="0"/>
              </a:rPr>
              <a:t>Choose just one clip from one of the films. It should be around 3 minutes long, not just be a scene with lots of action or talking and ideally clearly communicate an idea or feeling. In this respect, scenes from near the beginning and end of films usually work best. Complete the first three columns in the table on slide 24 to summarise the narrative in the clip and explain what you learned/what your reaction was. </a:t>
            </a:r>
          </a:p>
          <a:p>
            <a:endParaRPr lang="en-US" sz="2000" dirty="0">
              <a:latin typeface="Helvetica Neue Light" charset="0"/>
              <a:ea typeface="Helvetica Neue Light" charset="0"/>
              <a:cs typeface="Helvetica Neue Light" charset="0"/>
            </a:endParaRPr>
          </a:p>
          <a:p>
            <a:r>
              <a:rPr lang="en-US" sz="2000" dirty="0">
                <a:latin typeface="Helvetica Neue" charset="0"/>
                <a:ea typeface="Helvetica Neue" charset="0"/>
                <a:cs typeface="Helvetica Neue" charset="0"/>
              </a:rPr>
              <a:t>3 Evaluate how the shot types used in the clip create a particular emotion or how you learn something in the scene</a:t>
            </a:r>
          </a:p>
          <a:p>
            <a:r>
              <a:rPr lang="en-US" sz="2000" dirty="0">
                <a:latin typeface="Helvetica Neue Light" charset="0"/>
                <a:ea typeface="Helvetica Neue Light" charset="0"/>
                <a:cs typeface="Helvetica Neue Light" charset="0"/>
              </a:rPr>
              <a:t>Using the work from Week Three, evaluate how shot sizes and camera angles help to communicate the ideas or emotions in the scene. To do this, complete the last two columns in the table on Slide 24. </a:t>
            </a:r>
          </a:p>
          <a:p>
            <a:endParaRPr lang="en-US" sz="1599" kern="1100" spc="-30" dirty="0">
              <a:solidFill>
                <a:srgbClr val="E75306"/>
              </a:solidFill>
              <a:latin typeface="Helvetica Neue Light" charset="0"/>
              <a:ea typeface="Helvetica Neue Light" charset="0"/>
              <a:cs typeface="Helvetica Neue Light" charset="0"/>
            </a:endParaRPr>
          </a:p>
          <a:p>
            <a:r>
              <a:rPr lang="en-US" sz="1599" kern="1100" spc="-30" dirty="0">
                <a:solidFill>
                  <a:srgbClr val="E75306"/>
                </a:solidFill>
                <a:latin typeface="Helvetica Neue Light" charset="0"/>
                <a:ea typeface="Helvetica Neue Light" charset="0"/>
                <a:cs typeface="Helvetica Neue Light" charset="0"/>
              </a:rPr>
              <a:t>EXTENSION ACTIVITY: try and create a visual essay of the scene, like this one here: </a:t>
            </a:r>
            <a:r>
              <a:rPr lang="en-US" sz="1599" kern="1100" spc="-30" dirty="0">
                <a:solidFill>
                  <a:srgbClr val="E75306"/>
                </a:solidFill>
                <a:latin typeface="Helvetica Neue Light" charset="0"/>
                <a:ea typeface="Helvetica Neue Light" charset="0"/>
                <a:cs typeface="Helvetica Neue Light" charset="0"/>
                <a:hlinkClick r:id="rId4"/>
              </a:rPr>
              <a:t>https://www.youtube.com/watch?v=Ye2LtC8z-Ig</a:t>
            </a:r>
            <a:endParaRPr lang="en-US" sz="1599" kern="1100" spc="-30" dirty="0">
              <a:solidFill>
                <a:srgbClr val="E75306"/>
              </a:solidFill>
              <a:latin typeface="Helvetica Neue Light" charset="0"/>
              <a:ea typeface="Helvetica Neue Light" charset="0"/>
              <a:cs typeface="Helvetica Neue Light" charset="0"/>
            </a:endParaRPr>
          </a:p>
          <a:p>
            <a:r>
              <a:rPr lang="en-US" sz="1599" kern="1100" spc="-30" dirty="0">
                <a:solidFill>
                  <a:srgbClr val="E75306"/>
                </a:solidFill>
                <a:latin typeface="Helvetica Neue Light" charset="0"/>
                <a:ea typeface="Helvetica Neue Light" charset="0"/>
                <a:cs typeface="Helvetica Neue Light" charset="0"/>
              </a:rPr>
              <a:t>This is a useful guide on how to do so:  </a:t>
            </a:r>
            <a:r>
              <a:rPr lang="en-US" sz="1599" kern="1100" spc="-30" dirty="0">
                <a:solidFill>
                  <a:srgbClr val="E75306"/>
                </a:solidFill>
                <a:latin typeface="Helvetica Neue Light" charset="0"/>
                <a:ea typeface="Helvetica Neue Light" charset="0"/>
                <a:cs typeface="Helvetica Neue Light" charset="0"/>
                <a:hlinkClick r:id="rId5"/>
              </a:rPr>
              <a:t>https://www.intofilm.org/resources/1372</a:t>
            </a:r>
            <a:endParaRPr lang="en-US" sz="1599" kern="1100" spc="-30" dirty="0">
              <a:solidFill>
                <a:srgbClr val="E75306"/>
              </a:solidFill>
              <a:latin typeface="Helvetica Neue Light" charset="0"/>
              <a:ea typeface="Helvetica Neue Light" charset="0"/>
              <a:cs typeface="Helvetica Neue Light" charset="0"/>
            </a:endParaRPr>
          </a:p>
        </p:txBody>
      </p:sp>
    </p:spTree>
    <p:extLst>
      <p:ext uri="{BB962C8B-B14F-4D97-AF65-F5344CB8AC3E}">
        <p14:creationId xmlns:p14="http://schemas.microsoft.com/office/powerpoint/2010/main" val="24425367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5" y="3569"/>
            <a:ext cx="12172859" cy="6850862"/>
          </a:xfrm>
          <a:prstGeom prst="rect">
            <a:avLst/>
          </a:prstGeom>
          <a:ln>
            <a:solidFill>
              <a:schemeClr val="bg1">
                <a:lumMod val="75000"/>
              </a:schemeClr>
            </a:solidFill>
          </a:ln>
        </p:spPr>
      </p:pic>
      <p:sp>
        <p:nvSpPr>
          <p:cNvPr id="7" name="TextBox 6"/>
          <p:cNvSpPr txBox="1"/>
          <p:nvPr/>
        </p:nvSpPr>
        <p:spPr>
          <a:xfrm>
            <a:off x="78916" y="486646"/>
            <a:ext cx="12021376" cy="2920946"/>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88" b="1" kern="1100" spc="-30" dirty="0">
                <a:solidFill>
                  <a:srgbClr val="E75306"/>
                </a:solidFill>
                <a:latin typeface="Gill Sans MT" charset="0"/>
                <a:ea typeface="Gill Sans MT" charset="0"/>
                <a:cs typeface="Gill Sans MT" charset="0"/>
              </a:rPr>
              <a:t>WEEK FOUR</a:t>
            </a:r>
          </a:p>
          <a:p>
            <a:pPr>
              <a:lnSpc>
                <a:spcPct val="80000"/>
              </a:lnSpc>
            </a:pPr>
            <a:r>
              <a:rPr lang="en-US" sz="11488" b="1" kern="1100" spc="-30" dirty="0">
                <a:solidFill>
                  <a:srgbClr val="E75306"/>
                </a:solidFill>
                <a:latin typeface="Gill Sans MT" charset="0"/>
                <a:ea typeface="Gill Sans MT" charset="0"/>
                <a:cs typeface="Gill Sans MT" charset="0"/>
              </a:rPr>
              <a:t>RESOURCES</a:t>
            </a:r>
            <a:endParaRPr lang="en-US" sz="12588"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20768892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5969" y="5353"/>
            <a:ext cx="12172859" cy="6850862"/>
          </a:xfrm>
          <a:prstGeom prst="rect">
            <a:avLst/>
          </a:prstGeom>
          <a:ln>
            <a:solidFill>
              <a:schemeClr val="bg1">
                <a:lumMod val="75000"/>
              </a:schemeClr>
            </a:solidFill>
          </a:ln>
        </p:spPr>
      </p:pic>
      <p:sp>
        <p:nvSpPr>
          <p:cNvPr id="2" name="Text Placeholder 1"/>
          <p:cNvSpPr>
            <a:spLocks noGrp="1"/>
          </p:cNvSpPr>
          <p:nvPr>
            <p:ph type="body" sz="quarter" idx="14"/>
          </p:nvPr>
        </p:nvSpPr>
        <p:spPr>
          <a:xfrm>
            <a:off x="480182" y="238402"/>
            <a:ext cx="11218841" cy="750493"/>
          </a:xfrm>
        </p:spPr>
        <p:txBody>
          <a:bodyPr>
            <a:normAutofit/>
          </a:bodyPr>
          <a:lstStyle/>
          <a:p>
            <a:r>
              <a:rPr lang="en-US" sz="3598" dirty="0">
                <a:latin typeface="Gill Sans" charset="0"/>
                <a:ea typeface="Gill Sans" charset="0"/>
                <a:cs typeface="Gill Sans" charset="0"/>
              </a:rPr>
              <a:t>Analysing a film of your choice</a:t>
            </a:r>
          </a:p>
        </p:txBody>
      </p:sp>
      <p:graphicFrame>
        <p:nvGraphicFramePr>
          <p:cNvPr id="4" name="Table 3"/>
          <p:cNvGraphicFramePr>
            <a:graphicFrameLocks noGrp="1"/>
          </p:cNvGraphicFramePr>
          <p:nvPr/>
        </p:nvGraphicFramePr>
        <p:xfrm>
          <a:off x="480180" y="988897"/>
          <a:ext cx="11314840" cy="5709864"/>
        </p:xfrm>
        <a:graphic>
          <a:graphicData uri="http://schemas.openxmlformats.org/drawingml/2006/table">
            <a:tbl>
              <a:tblPr firstRow="1" bandRow="1">
                <a:tableStyleId>{073A0DAA-6AF3-43AB-8588-CEC1D06C72B9}</a:tableStyleId>
              </a:tblPr>
              <a:tblGrid>
                <a:gridCol w="2173778">
                  <a:extLst>
                    <a:ext uri="{9D8B030D-6E8A-4147-A177-3AD203B41FA5}">
                      <a16:colId xmlns:a16="http://schemas.microsoft.com/office/drawing/2014/main" val="20000"/>
                    </a:ext>
                  </a:extLst>
                </a:gridCol>
                <a:gridCol w="2772443">
                  <a:extLst>
                    <a:ext uri="{9D8B030D-6E8A-4147-A177-3AD203B41FA5}">
                      <a16:colId xmlns:a16="http://schemas.microsoft.com/office/drawing/2014/main" val="20001"/>
                    </a:ext>
                  </a:extLst>
                </a:gridCol>
                <a:gridCol w="2122873">
                  <a:extLst>
                    <a:ext uri="{9D8B030D-6E8A-4147-A177-3AD203B41FA5}">
                      <a16:colId xmlns:a16="http://schemas.microsoft.com/office/drawing/2014/main" val="20002"/>
                    </a:ext>
                  </a:extLst>
                </a:gridCol>
                <a:gridCol w="2122873">
                  <a:extLst>
                    <a:ext uri="{9D8B030D-6E8A-4147-A177-3AD203B41FA5}">
                      <a16:colId xmlns:a16="http://schemas.microsoft.com/office/drawing/2014/main" val="20003"/>
                    </a:ext>
                  </a:extLst>
                </a:gridCol>
                <a:gridCol w="2122873">
                  <a:extLst>
                    <a:ext uri="{9D8B030D-6E8A-4147-A177-3AD203B41FA5}">
                      <a16:colId xmlns:a16="http://schemas.microsoft.com/office/drawing/2014/main" val="20004"/>
                    </a:ext>
                  </a:extLst>
                </a:gridCol>
              </a:tblGrid>
              <a:tr h="913924">
                <a:tc>
                  <a:txBody>
                    <a:bodyPr/>
                    <a:lstStyle/>
                    <a:p>
                      <a:r>
                        <a:rPr lang="en-US" sz="1800" b="0" dirty="0">
                          <a:latin typeface="Gill Sans" charset="0"/>
                          <a:ea typeface="Gill Sans" charset="0"/>
                          <a:cs typeface="Gill Sans" charset="0"/>
                        </a:rPr>
                        <a:t>Film Title</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What happens in the clip</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Your</a:t>
                      </a:r>
                      <a:r>
                        <a:rPr lang="en-US" sz="1800" b="0" baseline="0" dirty="0">
                          <a:latin typeface="Gill Sans" charset="0"/>
                          <a:ea typeface="Gill Sans" charset="0"/>
                          <a:cs typeface="Gill Sans" charset="0"/>
                        </a:rPr>
                        <a:t> reaction to it/What did you learn?</a:t>
                      </a:r>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Shot you identified</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How does</a:t>
                      </a:r>
                      <a:r>
                        <a:rPr lang="en-US" sz="1800" b="0" baseline="0" dirty="0">
                          <a:latin typeface="Gill Sans" charset="0"/>
                          <a:ea typeface="Gill Sans" charset="0"/>
                          <a:cs typeface="Gill Sans" charset="0"/>
                        </a:rPr>
                        <a:t> this shot create a reaction?</a:t>
                      </a:r>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598504">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1"/>
                  </a:ext>
                </a:extLst>
              </a:tr>
              <a:tr h="1598504">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2"/>
                  </a:ext>
                </a:extLst>
              </a:tr>
              <a:tr h="1598504">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540512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485112"/>
            <a:ext cx="12027637" cy="1507320"/>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94" b="1" kern="1100" spc="-30" dirty="0">
                <a:solidFill>
                  <a:srgbClr val="E75306"/>
                </a:solidFill>
                <a:latin typeface="Gill Sans MT" charset="0"/>
                <a:ea typeface="Gill Sans MT" charset="0"/>
                <a:cs typeface="Gill Sans MT" charset="0"/>
              </a:rPr>
              <a:t>WEEK FIVE</a:t>
            </a:r>
            <a:endParaRPr lang="en-US" sz="12594"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25677221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138051"/>
            <a:ext cx="12027637" cy="6029281"/>
          </a:xfrm>
          <a:prstGeom prst="rect">
            <a:avLst/>
          </a:prstGeom>
          <a:solidFill>
            <a:srgbClr val="D9D9D9">
              <a:alpha val="83137"/>
            </a:srgbClr>
          </a:solidFill>
          <a:ln>
            <a:solidFill>
              <a:schemeClr val="bg1">
                <a:lumMod val="85000"/>
              </a:schemeClr>
            </a:solidFill>
          </a:ln>
        </p:spPr>
        <p:txBody>
          <a:bodyPr wrap="square" rtlCol="0">
            <a:spAutoFit/>
          </a:bodyPr>
          <a:lstStyle/>
          <a:p>
            <a:pPr>
              <a:lnSpc>
                <a:spcPct val="80000"/>
              </a:lnSpc>
            </a:pPr>
            <a:r>
              <a:rPr lang="en-US" sz="5997" b="1" kern="1100" spc="-30" dirty="0">
                <a:solidFill>
                  <a:srgbClr val="E75306"/>
                </a:solidFill>
                <a:latin typeface="Gill Sans MT" charset="0"/>
                <a:ea typeface="Gill Sans MT" charset="0"/>
                <a:cs typeface="Gill Sans MT" charset="0"/>
              </a:rPr>
              <a:t>WEEK FIVE</a:t>
            </a:r>
          </a:p>
          <a:p>
            <a:r>
              <a:rPr lang="en-US" sz="2399" dirty="0">
                <a:latin typeface="Helvetica Neue" charset="0"/>
                <a:ea typeface="Helvetica Neue" charset="0"/>
                <a:cs typeface="Helvetica Neue" charset="0"/>
              </a:rPr>
              <a:t>OUTCOMES: </a:t>
            </a:r>
          </a:p>
          <a:p>
            <a:r>
              <a:rPr lang="en-US" sz="2399" dirty="0">
                <a:latin typeface="Helvetica Neue" charset="0"/>
                <a:ea typeface="Helvetica Neue" charset="0"/>
                <a:cs typeface="Helvetica Neue" charset="0"/>
              </a:rPr>
              <a:t>1 Understand what a critical theory is</a:t>
            </a:r>
          </a:p>
          <a:p>
            <a:r>
              <a:rPr lang="en-US" sz="1999" dirty="0">
                <a:latin typeface="Helvetica Neue Light" charset="0"/>
                <a:ea typeface="Helvetica Neue Light" charset="0"/>
                <a:cs typeface="Helvetica Neue Light" charset="0"/>
              </a:rPr>
              <a:t>On the next slide are some examples of critical theories that can be applied to film. They’re just an outline or an introduction and we will spend a lot longer studying these in detail across the film course. To get started however, read and learn about each and maybe even watch a video or two on YouTube to help get an introduction to them. </a:t>
            </a:r>
          </a:p>
          <a:p>
            <a:endParaRPr lang="en-US" sz="1999" dirty="0">
              <a:latin typeface="Helvetica Neue Light" charset="0"/>
              <a:ea typeface="Helvetica Neue Light" charset="0"/>
              <a:cs typeface="Helvetica Neue Light" charset="0"/>
            </a:endParaRPr>
          </a:p>
          <a:p>
            <a:r>
              <a:rPr lang="en-US" sz="2399" dirty="0">
                <a:latin typeface="Helvetica Neue" charset="0"/>
                <a:ea typeface="Helvetica Neue" charset="0"/>
                <a:cs typeface="Helvetica Neue" charset="0"/>
              </a:rPr>
              <a:t>2 Show an understanding of a critical theory </a:t>
            </a:r>
          </a:p>
          <a:p>
            <a:r>
              <a:rPr lang="en-US" sz="1999" dirty="0">
                <a:solidFill>
                  <a:srgbClr val="000000"/>
                </a:solidFill>
                <a:latin typeface="HelveticaNeue-Light" charset="0"/>
              </a:rPr>
              <a:t>Demonstrate your learning and research by completing the table on slide 29. </a:t>
            </a:r>
            <a:endParaRPr lang="en-US" sz="1999" dirty="0">
              <a:latin typeface="Helvetica Neue Light" charset="0"/>
              <a:ea typeface="Helvetica Neue Light" charset="0"/>
              <a:cs typeface="Helvetica Neue Light" charset="0"/>
            </a:endParaRPr>
          </a:p>
          <a:p>
            <a:endParaRPr lang="en-US" sz="1999" dirty="0">
              <a:latin typeface="Helvetica Neue Light" charset="0"/>
              <a:ea typeface="Helvetica Neue Light" charset="0"/>
              <a:cs typeface="Helvetica Neue Light" charset="0"/>
            </a:endParaRPr>
          </a:p>
          <a:p>
            <a:endParaRPr lang="en-US" sz="1999" dirty="0">
              <a:latin typeface="Helvetica Neue Light" charset="0"/>
              <a:ea typeface="Helvetica Neue Light" charset="0"/>
              <a:cs typeface="Helvetica Neue Light" charset="0"/>
            </a:endParaRPr>
          </a:p>
          <a:p>
            <a:r>
              <a:rPr lang="en-US" sz="2299" dirty="0">
                <a:latin typeface="Helvetica Neue" charset="0"/>
                <a:ea typeface="Helvetica Neue" charset="0"/>
                <a:cs typeface="Helvetica Neue" charset="0"/>
              </a:rPr>
              <a:t>3 Evaluate how a film of your choice can be analysed and ‘explained’ through application of a critical theory of your choice.</a:t>
            </a:r>
          </a:p>
          <a:p>
            <a:r>
              <a:rPr lang="en-US" sz="1999" dirty="0">
                <a:latin typeface="Helvetica Neue Light" charset="0"/>
                <a:ea typeface="Helvetica Neue Light" charset="0"/>
                <a:cs typeface="Helvetica Neue Light" charset="0"/>
              </a:rPr>
              <a:t>Finally, choosing a film that you know well or have bene using a lot in previous work, apply just ONE theory to the film. To do so, firstly choose a theory that will clearly suit the film and then use the table on Slide 30 to explain what you thought about the film if considered via the theory of your choice.</a:t>
            </a:r>
            <a:endParaRPr lang="en-US" sz="1999" kern="1100" spc="-30" dirty="0">
              <a:solidFill>
                <a:srgbClr val="E75306"/>
              </a:solidFill>
              <a:latin typeface="Helvetica Neue Light" charset="0"/>
              <a:ea typeface="Helvetica Neue Light" charset="0"/>
              <a:cs typeface="Helvetica Neue Light" charset="0"/>
            </a:endParaRPr>
          </a:p>
        </p:txBody>
      </p:sp>
    </p:spTree>
    <p:extLst>
      <p:ext uri="{BB962C8B-B14F-4D97-AF65-F5344CB8AC3E}">
        <p14:creationId xmlns:p14="http://schemas.microsoft.com/office/powerpoint/2010/main" val="21055506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138051"/>
            <a:ext cx="12027637" cy="6907013"/>
          </a:xfrm>
          <a:prstGeom prst="rect">
            <a:avLst/>
          </a:prstGeom>
          <a:solidFill>
            <a:srgbClr val="D9D9D9">
              <a:alpha val="83137"/>
            </a:srgbClr>
          </a:solidFill>
          <a:ln>
            <a:solidFill>
              <a:schemeClr val="bg1">
                <a:lumMod val="85000"/>
              </a:schemeClr>
            </a:solidFill>
          </a:ln>
        </p:spPr>
        <p:txBody>
          <a:bodyPr wrap="square" rtlCol="0">
            <a:spAutoFit/>
          </a:bodyPr>
          <a:lstStyle/>
          <a:p>
            <a:pPr>
              <a:lnSpc>
                <a:spcPct val="80000"/>
              </a:lnSpc>
              <a:spcAft>
                <a:spcPts val="200"/>
              </a:spcAft>
            </a:pPr>
            <a:r>
              <a:rPr lang="en-US" sz="5197" b="1" kern="1100" spc="-30" dirty="0">
                <a:solidFill>
                  <a:srgbClr val="E75306"/>
                </a:solidFill>
                <a:latin typeface="Gill Sans MT" charset="0"/>
                <a:ea typeface="Gill Sans MT" charset="0"/>
                <a:cs typeface="Gill Sans MT" charset="0"/>
              </a:rPr>
              <a:t>WEEK FIVE: CRITICAL THEORIES</a:t>
            </a:r>
          </a:p>
          <a:p>
            <a:pPr>
              <a:spcAft>
                <a:spcPts val="200"/>
              </a:spcAft>
            </a:pPr>
            <a:r>
              <a:rPr lang="en-US" sz="1999" dirty="0">
                <a:latin typeface="Helvetica Neue" charset="0"/>
                <a:ea typeface="Helvetica Neue" charset="0"/>
                <a:cs typeface="Helvetica Neue" charset="0"/>
              </a:rPr>
              <a:t>Auteur</a:t>
            </a:r>
          </a:p>
          <a:p>
            <a:pPr>
              <a:spcAft>
                <a:spcPts val="200"/>
              </a:spcAft>
            </a:pPr>
            <a:r>
              <a:rPr lang="en-US" sz="1599" dirty="0">
                <a:latin typeface="Helvetica Neue Light" charset="0"/>
                <a:ea typeface="Helvetica Neue Light" charset="0"/>
                <a:cs typeface="Helvetica Neue Light" charset="0"/>
              </a:rPr>
              <a:t>This is the film theory, the one most associated with Film Studies. This is the theory of the director as the author. It is an incredibly popular theory and has given rise to the cult of the director. </a:t>
            </a:r>
          </a:p>
          <a:p>
            <a:pPr>
              <a:spcAft>
                <a:spcPts val="200"/>
              </a:spcAft>
            </a:pPr>
            <a:r>
              <a:rPr lang="en-US" sz="1599" u="sng" dirty="0">
                <a:latin typeface="Helvetica Neue Light" charset="0"/>
                <a:ea typeface="Helvetica Neue Light" charset="0"/>
                <a:cs typeface="Helvetica Neue Light" charset="0"/>
              </a:rPr>
              <a:t>Your Preparation:</a:t>
            </a:r>
            <a:r>
              <a:rPr lang="en-US" sz="1599" dirty="0">
                <a:latin typeface="Helvetica Neue Light" charset="0"/>
                <a:ea typeface="Helvetica Neue Light" charset="0"/>
                <a:cs typeface="Helvetica Neue Light" charset="0"/>
              </a:rPr>
              <a:t> Look out for films by a particular director and watch a variety of films by them. What are the similarities in their style?</a:t>
            </a:r>
          </a:p>
          <a:p>
            <a:pPr>
              <a:spcAft>
                <a:spcPts val="200"/>
              </a:spcAft>
            </a:pPr>
            <a:endParaRPr lang="en-US" sz="2399" dirty="0">
              <a:latin typeface="Helvetica Neue" charset="0"/>
              <a:ea typeface="Helvetica Neue" charset="0"/>
              <a:cs typeface="Helvetica Neue" charset="0"/>
            </a:endParaRPr>
          </a:p>
          <a:p>
            <a:pPr>
              <a:spcAft>
                <a:spcPts val="200"/>
              </a:spcAft>
            </a:pPr>
            <a:r>
              <a:rPr lang="en-US" sz="1999" dirty="0">
                <a:latin typeface="Helvetica Neue" charset="0"/>
                <a:ea typeface="Helvetica Neue" charset="0"/>
                <a:cs typeface="Helvetica Neue" charset="0"/>
              </a:rPr>
              <a:t>Spectatorship</a:t>
            </a:r>
          </a:p>
          <a:p>
            <a:pPr>
              <a:spcAft>
                <a:spcPts val="200"/>
              </a:spcAft>
            </a:pPr>
            <a:r>
              <a:rPr lang="en-US" sz="1599" dirty="0">
                <a:latin typeface="Helvetica Neue Light" charset="0"/>
                <a:ea typeface="Helvetica Neue Light" charset="0"/>
                <a:cs typeface="Helvetica Neue Light" charset="0"/>
              </a:rPr>
              <a:t>The theory of the audience and their relationship with the film. Exploring how messages/meanings are received. </a:t>
            </a:r>
          </a:p>
          <a:p>
            <a:pPr>
              <a:spcAft>
                <a:spcPts val="200"/>
              </a:spcAft>
            </a:pPr>
            <a:r>
              <a:rPr lang="en-US" sz="1599" u="sng" dirty="0">
                <a:latin typeface="Helvetica Neue Light" charset="0"/>
                <a:ea typeface="Helvetica Neue Light" charset="0"/>
                <a:cs typeface="Helvetica Neue Light" charset="0"/>
              </a:rPr>
              <a:t>Your Preparation:</a:t>
            </a:r>
            <a:r>
              <a:rPr lang="en-US" sz="1599" dirty="0">
                <a:latin typeface="Helvetica Neue Light" charset="0"/>
                <a:ea typeface="Helvetica Neue Light" charset="0"/>
                <a:cs typeface="Helvetica Neue Light" charset="0"/>
              </a:rPr>
              <a:t> look up Active and Passive readings. How do they work?</a:t>
            </a:r>
          </a:p>
          <a:p>
            <a:pPr>
              <a:spcAft>
                <a:spcPts val="200"/>
              </a:spcAft>
            </a:pPr>
            <a:endParaRPr lang="en-US" sz="1799" dirty="0">
              <a:latin typeface="Helvetica Neue Light" charset="0"/>
              <a:ea typeface="Helvetica Neue Light" charset="0"/>
              <a:cs typeface="Helvetica Neue Light" charset="0"/>
            </a:endParaRPr>
          </a:p>
          <a:p>
            <a:pPr>
              <a:spcAft>
                <a:spcPts val="200"/>
              </a:spcAft>
            </a:pPr>
            <a:r>
              <a:rPr lang="en-US" sz="1999" dirty="0">
                <a:latin typeface="Helvetica Neue" charset="0"/>
                <a:ea typeface="Helvetica Neue" charset="0"/>
                <a:cs typeface="Helvetica Neue" charset="0"/>
              </a:rPr>
              <a:t>Narrative Theory</a:t>
            </a:r>
          </a:p>
          <a:p>
            <a:pPr>
              <a:spcAft>
                <a:spcPts val="200"/>
              </a:spcAft>
            </a:pPr>
            <a:r>
              <a:rPr lang="en-US" sz="1599" dirty="0">
                <a:latin typeface="Helvetica Neue Light" charset="0"/>
                <a:ea typeface="Helvetica Neue Light" charset="0"/>
                <a:cs typeface="Helvetica Neue Light" charset="0"/>
              </a:rPr>
              <a:t>A film’s creation of the story/narrative can be explored through these theories.</a:t>
            </a:r>
          </a:p>
          <a:p>
            <a:pPr>
              <a:spcAft>
                <a:spcPts val="200"/>
              </a:spcAft>
            </a:pPr>
            <a:r>
              <a:rPr lang="en-US" sz="1599" u="sng" dirty="0">
                <a:latin typeface="Helvetica Neue Light" charset="0"/>
                <a:ea typeface="Helvetica Neue Light" charset="0"/>
                <a:cs typeface="Helvetica Neue Light" charset="0"/>
              </a:rPr>
              <a:t>Your Preparation:</a:t>
            </a:r>
            <a:r>
              <a:rPr lang="en-US" sz="1599" dirty="0">
                <a:latin typeface="Helvetica Neue Light" charset="0"/>
                <a:ea typeface="Helvetica Neue Light" charset="0"/>
                <a:cs typeface="Helvetica Neue Light" charset="0"/>
              </a:rPr>
              <a:t> Explore how Todorov, Propp, Barthes and Levi-Strauss crafted narrative theories to explain stories.</a:t>
            </a:r>
          </a:p>
          <a:p>
            <a:pPr>
              <a:spcAft>
                <a:spcPts val="200"/>
              </a:spcAft>
            </a:pPr>
            <a:endParaRPr lang="en-US" sz="1799" dirty="0">
              <a:latin typeface="Helvetica Neue Light" charset="0"/>
              <a:ea typeface="Helvetica Neue Light" charset="0"/>
              <a:cs typeface="Helvetica Neue Light" charset="0"/>
            </a:endParaRPr>
          </a:p>
          <a:p>
            <a:pPr>
              <a:spcAft>
                <a:spcPts val="200"/>
              </a:spcAft>
            </a:pPr>
            <a:r>
              <a:rPr lang="en-US" sz="1999" dirty="0">
                <a:latin typeface="Helvetica Neue" charset="0"/>
                <a:ea typeface="Helvetica Neue" charset="0"/>
                <a:cs typeface="Helvetica Neue" charset="0"/>
              </a:rPr>
              <a:t>Marxist</a:t>
            </a:r>
          </a:p>
          <a:p>
            <a:pPr>
              <a:spcAft>
                <a:spcPts val="200"/>
              </a:spcAft>
            </a:pPr>
            <a:r>
              <a:rPr lang="en-US" sz="1599" dirty="0">
                <a:latin typeface="Helvetica Neue Light" charset="0"/>
                <a:ea typeface="Helvetica Neue Light" charset="0"/>
                <a:cs typeface="Helvetica Neue Light" charset="0"/>
              </a:rPr>
              <a:t>The theories of Karl Marx can be applied to films to explore how commerce and commodification are represented and in conflict. </a:t>
            </a:r>
          </a:p>
          <a:p>
            <a:pPr>
              <a:spcAft>
                <a:spcPts val="200"/>
              </a:spcAft>
            </a:pPr>
            <a:r>
              <a:rPr lang="en-US" sz="1599" u="sng" dirty="0">
                <a:latin typeface="Helvetica Neue Light" charset="0"/>
                <a:ea typeface="Helvetica Neue Light" charset="0"/>
                <a:cs typeface="Helvetica Neue Light" charset="0"/>
              </a:rPr>
              <a:t>Your Preparation:</a:t>
            </a:r>
            <a:r>
              <a:rPr lang="en-US" sz="1599" dirty="0">
                <a:latin typeface="Helvetica Neue Light" charset="0"/>
                <a:ea typeface="Helvetica Neue Light" charset="0"/>
                <a:cs typeface="Helvetica Neue Light" charset="0"/>
              </a:rPr>
              <a:t> What are commodification, alienation, universal equivalent and any other terms you find.</a:t>
            </a:r>
          </a:p>
          <a:p>
            <a:pPr>
              <a:spcAft>
                <a:spcPts val="200"/>
              </a:spcAft>
            </a:pPr>
            <a:endParaRPr lang="en-US" sz="1799" dirty="0">
              <a:latin typeface="Helvetica Neue Light" charset="0"/>
              <a:ea typeface="Helvetica Neue Light" charset="0"/>
              <a:cs typeface="Helvetica Neue Light" charset="0"/>
            </a:endParaRPr>
          </a:p>
          <a:p>
            <a:pPr>
              <a:spcAft>
                <a:spcPts val="200"/>
              </a:spcAft>
            </a:pPr>
            <a:r>
              <a:rPr lang="en-US" sz="1999" dirty="0">
                <a:latin typeface="Helvetica Neue" charset="0"/>
                <a:ea typeface="Helvetica Neue" charset="0"/>
                <a:cs typeface="Helvetica Neue" charset="0"/>
              </a:rPr>
              <a:t>Feminist approaches</a:t>
            </a:r>
          </a:p>
          <a:p>
            <a:pPr>
              <a:spcAft>
                <a:spcPts val="200"/>
              </a:spcAft>
            </a:pPr>
            <a:r>
              <a:rPr lang="en-US" sz="1599" dirty="0">
                <a:latin typeface="Helvetica Neue Light" charset="0"/>
                <a:ea typeface="Helvetica Neue Light" charset="0"/>
                <a:cs typeface="Helvetica Neue Light" charset="0"/>
              </a:rPr>
              <a:t>From the 1970s onwards feminist approaches to film have provided a powerful way of deconstructing a male dominated art form.</a:t>
            </a:r>
          </a:p>
          <a:p>
            <a:pPr>
              <a:spcAft>
                <a:spcPts val="200"/>
              </a:spcAft>
            </a:pPr>
            <a:r>
              <a:rPr lang="en-US" sz="1599" u="sng" dirty="0">
                <a:latin typeface="Helvetica Neue Light" charset="0"/>
                <a:ea typeface="Helvetica Neue Light" charset="0"/>
                <a:cs typeface="Helvetica Neue Light" charset="0"/>
              </a:rPr>
              <a:t>Your Preparation:</a:t>
            </a:r>
            <a:r>
              <a:rPr lang="en-US" sz="1599" dirty="0">
                <a:latin typeface="Helvetica Neue Light" charset="0"/>
                <a:ea typeface="Helvetica Neue Light" charset="0"/>
                <a:cs typeface="Helvetica Neue Light" charset="0"/>
              </a:rPr>
              <a:t> Look up Laura </a:t>
            </a:r>
            <a:r>
              <a:rPr lang="en-US" sz="1599" dirty="0" err="1">
                <a:latin typeface="Helvetica Neue Light" charset="0"/>
                <a:ea typeface="Helvetica Neue Light" charset="0"/>
                <a:cs typeface="Helvetica Neue Light" charset="0"/>
              </a:rPr>
              <a:t>Mulvey’s</a:t>
            </a:r>
            <a:r>
              <a:rPr lang="en-US" sz="1599" dirty="0">
                <a:latin typeface="Helvetica Neue Light" charset="0"/>
                <a:ea typeface="Helvetica Neue Light" charset="0"/>
                <a:cs typeface="Helvetica Neue Light" charset="0"/>
              </a:rPr>
              <a:t> theory of the ‘male gaze’. What does it mean? How does it work?</a:t>
            </a:r>
          </a:p>
        </p:txBody>
      </p:sp>
    </p:spTree>
    <p:extLst>
      <p:ext uri="{BB962C8B-B14F-4D97-AF65-F5344CB8AC3E}">
        <p14:creationId xmlns:p14="http://schemas.microsoft.com/office/powerpoint/2010/main" val="17729915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5" y="3569"/>
            <a:ext cx="12172859" cy="6850862"/>
          </a:xfrm>
          <a:prstGeom prst="rect">
            <a:avLst/>
          </a:prstGeom>
          <a:ln>
            <a:solidFill>
              <a:schemeClr val="bg1">
                <a:lumMod val="75000"/>
              </a:schemeClr>
            </a:solidFill>
          </a:ln>
        </p:spPr>
      </p:pic>
      <p:sp>
        <p:nvSpPr>
          <p:cNvPr id="7" name="TextBox 6"/>
          <p:cNvSpPr txBox="1"/>
          <p:nvPr/>
        </p:nvSpPr>
        <p:spPr>
          <a:xfrm>
            <a:off x="78916" y="486646"/>
            <a:ext cx="12021376" cy="2920946"/>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88" b="1" kern="1100" spc="-30" dirty="0">
                <a:solidFill>
                  <a:srgbClr val="E75306"/>
                </a:solidFill>
                <a:latin typeface="Gill Sans MT" charset="0"/>
                <a:ea typeface="Gill Sans MT" charset="0"/>
                <a:cs typeface="Gill Sans MT" charset="0"/>
              </a:rPr>
              <a:t>WEEK FIVE</a:t>
            </a:r>
          </a:p>
          <a:p>
            <a:pPr>
              <a:lnSpc>
                <a:spcPct val="80000"/>
              </a:lnSpc>
            </a:pPr>
            <a:r>
              <a:rPr lang="en-US" sz="11488" b="1" kern="1100" spc="-30" dirty="0">
                <a:solidFill>
                  <a:srgbClr val="E75306"/>
                </a:solidFill>
                <a:latin typeface="Gill Sans MT" charset="0"/>
                <a:ea typeface="Gill Sans MT" charset="0"/>
                <a:cs typeface="Gill Sans MT" charset="0"/>
              </a:rPr>
              <a:t>RESOURCES</a:t>
            </a:r>
            <a:endParaRPr lang="en-US" sz="12588"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19207041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5969" y="5353"/>
            <a:ext cx="12172859" cy="6850862"/>
          </a:xfrm>
          <a:prstGeom prst="rect">
            <a:avLst/>
          </a:prstGeom>
          <a:ln>
            <a:solidFill>
              <a:schemeClr val="bg1">
                <a:lumMod val="75000"/>
              </a:schemeClr>
            </a:solidFill>
          </a:ln>
        </p:spPr>
      </p:pic>
      <p:sp>
        <p:nvSpPr>
          <p:cNvPr id="2" name="Text Placeholder 1"/>
          <p:cNvSpPr>
            <a:spLocks noGrp="1"/>
          </p:cNvSpPr>
          <p:nvPr>
            <p:ph type="body" sz="quarter" idx="14"/>
          </p:nvPr>
        </p:nvSpPr>
        <p:spPr>
          <a:xfrm>
            <a:off x="480182" y="238402"/>
            <a:ext cx="11218841" cy="750493"/>
          </a:xfrm>
        </p:spPr>
        <p:txBody>
          <a:bodyPr>
            <a:normAutofit/>
          </a:bodyPr>
          <a:lstStyle/>
          <a:p>
            <a:r>
              <a:rPr lang="en-US" sz="3598" dirty="0">
                <a:latin typeface="Gill Sans" charset="0"/>
                <a:ea typeface="Gill Sans" charset="0"/>
                <a:cs typeface="Gill Sans" charset="0"/>
              </a:rPr>
              <a:t>Film theory Task 2</a:t>
            </a:r>
          </a:p>
        </p:txBody>
      </p:sp>
      <p:graphicFrame>
        <p:nvGraphicFramePr>
          <p:cNvPr id="4" name="Table 3"/>
          <p:cNvGraphicFramePr>
            <a:graphicFrameLocks noGrp="1"/>
          </p:cNvGraphicFramePr>
          <p:nvPr/>
        </p:nvGraphicFramePr>
        <p:xfrm>
          <a:off x="480180" y="988896"/>
          <a:ext cx="11498960" cy="5654982"/>
        </p:xfrm>
        <a:graphic>
          <a:graphicData uri="http://schemas.openxmlformats.org/drawingml/2006/table">
            <a:tbl>
              <a:tblPr firstRow="1" bandRow="1">
                <a:tableStyleId>{073A0DAA-6AF3-43AB-8588-CEC1D06C72B9}</a:tableStyleId>
              </a:tblPr>
              <a:tblGrid>
                <a:gridCol w="2719351">
                  <a:extLst>
                    <a:ext uri="{9D8B030D-6E8A-4147-A177-3AD203B41FA5}">
                      <a16:colId xmlns:a16="http://schemas.microsoft.com/office/drawing/2014/main" val="20000"/>
                    </a:ext>
                  </a:extLst>
                </a:gridCol>
                <a:gridCol w="3468269">
                  <a:extLst>
                    <a:ext uri="{9D8B030D-6E8A-4147-A177-3AD203B41FA5}">
                      <a16:colId xmlns:a16="http://schemas.microsoft.com/office/drawing/2014/main" val="20001"/>
                    </a:ext>
                  </a:extLst>
                </a:gridCol>
                <a:gridCol w="2655670">
                  <a:extLst>
                    <a:ext uri="{9D8B030D-6E8A-4147-A177-3AD203B41FA5}">
                      <a16:colId xmlns:a16="http://schemas.microsoft.com/office/drawing/2014/main" val="20002"/>
                    </a:ext>
                  </a:extLst>
                </a:gridCol>
                <a:gridCol w="2655670">
                  <a:extLst>
                    <a:ext uri="{9D8B030D-6E8A-4147-A177-3AD203B41FA5}">
                      <a16:colId xmlns:a16="http://schemas.microsoft.com/office/drawing/2014/main" val="20003"/>
                    </a:ext>
                  </a:extLst>
                </a:gridCol>
              </a:tblGrid>
              <a:tr h="639747">
                <a:tc>
                  <a:txBody>
                    <a:bodyPr/>
                    <a:lstStyle/>
                    <a:p>
                      <a:r>
                        <a:rPr lang="en-US" sz="1800" b="0" dirty="0">
                          <a:latin typeface="Gill Sans" charset="0"/>
                          <a:ea typeface="Gill Sans" charset="0"/>
                          <a:cs typeface="Gill Sans" charset="0"/>
                        </a:rPr>
                        <a:t>Theory</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Summary of theory</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What you learned</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Questions you have about theory</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002990">
                <a:tc>
                  <a:txBody>
                    <a:bodyPr/>
                    <a:lstStyle/>
                    <a:p>
                      <a:r>
                        <a:rPr lang="en-US" sz="1800" b="0" dirty="0">
                          <a:latin typeface="Gill Sans" charset="0"/>
                          <a:ea typeface="Gill Sans" charset="0"/>
                          <a:cs typeface="Gill Sans" charset="0"/>
                        </a:rPr>
                        <a:t>Auteur</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1"/>
                  </a:ext>
                </a:extLst>
              </a:tr>
              <a:tr h="1002990">
                <a:tc>
                  <a:txBody>
                    <a:bodyPr/>
                    <a:lstStyle/>
                    <a:p>
                      <a:r>
                        <a:rPr lang="en-US" sz="1800" b="0" dirty="0">
                          <a:latin typeface="Gill Sans" charset="0"/>
                          <a:ea typeface="Gill Sans" charset="0"/>
                          <a:cs typeface="Gill Sans" charset="0"/>
                        </a:rPr>
                        <a:t>Spectatorship</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2"/>
                  </a:ext>
                </a:extLst>
              </a:tr>
              <a:tr h="1002990">
                <a:tc>
                  <a:txBody>
                    <a:bodyPr/>
                    <a:lstStyle/>
                    <a:p>
                      <a:r>
                        <a:rPr lang="en-US" sz="1800" b="0" dirty="0">
                          <a:latin typeface="Gill Sans" charset="0"/>
                          <a:ea typeface="Gill Sans" charset="0"/>
                          <a:cs typeface="Gill Sans" charset="0"/>
                        </a:rPr>
                        <a:t>Narrative</a:t>
                      </a:r>
                      <a:r>
                        <a:rPr lang="en-US" sz="1800" b="0" baseline="0" dirty="0">
                          <a:latin typeface="Gill Sans" charset="0"/>
                          <a:ea typeface="Gill Sans" charset="0"/>
                          <a:cs typeface="Gill Sans" charset="0"/>
                        </a:rPr>
                        <a:t> Theory</a:t>
                      </a:r>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3"/>
                  </a:ext>
                </a:extLst>
              </a:tr>
              <a:tr h="1002990">
                <a:tc>
                  <a:txBody>
                    <a:bodyPr/>
                    <a:lstStyle/>
                    <a:p>
                      <a:r>
                        <a:rPr lang="en-US" sz="1800" b="0" dirty="0">
                          <a:latin typeface="Gill Sans" charset="0"/>
                          <a:ea typeface="Gill Sans" charset="0"/>
                          <a:cs typeface="Gill Sans" charset="0"/>
                        </a:rPr>
                        <a:t>Marxist Theory</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4"/>
                  </a:ext>
                </a:extLst>
              </a:tr>
              <a:tr h="1002990">
                <a:tc>
                  <a:txBody>
                    <a:bodyPr/>
                    <a:lstStyle/>
                    <a:p>
                      <a:r>
                        <a:rPr lang="en-US" sz="1800" b="0" dirty="0">
                          <a:latin typeface="Gill Sans" charset="0"/>
                          <a:ea typeface="Gill Sans" charset="0"/>
                          <a:cs typeface="Gill Sans" charset="0"/>
                        </a:rPr>
                        <a:t>Feminist Approaches</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217263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485112"/>
            <a:ext cx="12027637" cy="1507320"/>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94" b="1" kern="1100" spc="-30" dirty="0">
                <a:solidFill>
                  <a:srgbClr val="E75306"/>
                </a:solidFill>
                <a:latin typeface="Gill Sans MT" charset="0"/>
                <a:ea typeface="Gill Sans MT" charset="0"/>
                <a:cs typeface="Gill Sans MT" charset="0"/>
              </a:rPr>
              <a:t>WEEK ONE</a:t>
            </a:r>
            <a:endParaRPr lang="en-US" sz="12594"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5647905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5969" y="5353"/>
            <a:ext cx="12172859" cy="6850862"/>
          </a:xfrm>
          <a:prstGeom prst="rect">
            <a:avLst/>
          </a:prstGeom>
          <a:ln>
            <a:solidFill>
              <a:schemeClr val="bg1">
                <a:lumMod val="75000"/>
              </a:schemeClr>
            </a:solidFill>
          </a:ln>
        </p:spPr>
      </p:pic>
      <p:sp>
        <p:nvSpPr>
          <p:cNvPr id="2" name="Text Placeholder 1"/>
          <p:cNvSpPr>
            <a:spLocks noGrp="1"/>
          </p:cNvSpPr>
          <p:nvPr>
            <p:ph type="body" sz="quarter" idx="14"/>
          </p:nvPr>
        </p:nvSpPr>
        <p:spPr>
          <a:xfrm>
            <a:off x="480182" y="238402"/>
            <a:ext cx="11218841" cy="750493"/>
          </a:xfrm>
        </p:spPr>
        <p:txBody>
          <a:bodyPr>
            <a:normAutofit/>
          </a:bodyPr>
          <a:lstStyle/>
          <a:p>
            <a:r>
              <a:rPr lang="en-US" sz="3598" dirty="0">
                <a:latin typeface="Gill Sans" charset="0"/>
                <a:ea typeface="Gill Sans" charset="0"/>
                <a:cs typeface="Gill Sans" charset="0"/>
              </a:rPr>
              <a:t>Film theory Task 3</a:t>
            </a:r>
          </a:p>
        </p:txBody>
      </p:sp>
      <p:graphicFrame>
        <p:nvGraphicFramePr>
          <p:cNvPr id="4" name="Table 3"/>
          <p:cNvGraphicFramePr>
            <a:graphicFrameLocks noGrp="1"/>
          </p:cNvGraphicFramePr>
          <p:nvPr/>
        </p:nvGraphicFramePr>
        <p:xfrm>
          <a:off x="480180" y="988896"/>
          <a:ext cx="11218842" cy="5654982"/>
        </p:xfrm>
        <a:graphic>
          <a:graphicData uri="http://schemas.openxmlformats.org/drawingml/2006/table">
            <a:tbl>
              <a:tblPr firstRow="1" bandRow="1">
                <a:tableStyleId>{073A0DAA-6AF3-43AB-8588-CEC1D06C72B9}</a:tableStyleId>
              </a:tblPr>
              <a:tblGrid>
                <a:gridCol w="3449844">
                  <a:extLst>
                    <a:ext uri="{9D8B030D-6E8A-4147-A177-3AD203B41FA5}">
                      <a16:colId xmlns:a16="http://schemas.microsoft.com/office/drawing/2014/main" val="20000"/>
                    </a:ext>
                  </a:extLst>
                </a:gridCol>
                <a:gridCol w="4399942">
                  <a:extLst>
                    <a:ext uri="{9D8B030D-6E8A-4147-A177-3AD203B41FA5}">
                      <a16:colId xmlns:a16="http://schemas.microsoft.com/office/drawing/2014/main" val="20001"/>
                    </a:ext>
                  </a:extLst>
                </a:gridCol>
                <a:gridCol w="3369056">
                  <a:extLst>
                    <a:ext uri="{9D8B030D-6E8A-4147-A177-3AD203B41FA5}">
                      <a16:colId xmlns:a16="http://schemas.microsoft.com/office/drawing/2014/main" val="20002"/>
                    </a:ext>
                  </a:extLst>
                </a:gridCol>
              </a:tblGrid>
              <a:tr h="639747">
                <a:tc>
                  <a:txBody>
                    <a:bodyPr/>
                    <a:lstStyle/>
                    <a:p>
                      <a:r>
                        <a:rPr lang="en-US" sz="1800" b="0" dirty="0">
                          <a:latin typeface="Gill Sans" charset="0"/>
                          <a:ea typeface="Gill Sans" charset="0"/>
                          <a:cs typeface="Gill Sans" charset="0"/>
                        </a:rPr>
                        <a:t>Theory</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Summary of film</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How the theory</a:t>
                      </a:r>
                      <a:r>
                        <a:rPr lang="en-US" sz="1800" b="0" baseline="0" dirty="0">
                          <a:latin typeface="Gill Sans" charset="0"/>
                          <a:ea typeface="Gill Sans" charset="0"/>
                          <a:cs typeface="Gill Sans" charset="0"/>
                        </a:rPr>
                        <a:t> changes your understanding of the film</a:t>
                      </a:r>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002990">
                <a:tc>
                  <a:txBody>
                    <a:bodyPr/>
                    <a:lstStyle/>
                    <a:p>
                      <a:r>
                        <a:rPr lang="en-US" sz="1800" b="0" dirty="0">
                          <a:latin typeface="Gill Sans" charset="0"/>
                          <a:ea typeface="Gill Sans" charset="0"/>
                          <a:cs typeface="Gill Sans" charset="0"/>
                        </a:rPr>
                        <a:t>Auteur</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1"/>
                  </a:ext>
                </a:extLst>
              </a:tr>
              <a:tr h="1002990">
                <a:tc>
                  <a:txBody>
                    <a:bodyPr/>
                    <a:lstStyle/>
                    <a:p>
                      <a:r>
                        <a:rPr lang="en-US" sz="1800" b="0" dirty="0">
                          <a:latin typeface="Gill Sans" charset="0"/>
                          <a:ea typeface="Gill Sans" charset="0"/>
                          <a:cs typeface="Gill Sans" charset="0"/>
                        </a:rPr>
                        <a:t>Spectatorship</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2"/>
                  </a:ext>
                </a:extLst>
              </a:tr>
              <a:tr h="1002990">
                <a:tc>
                  <a:txBody>
                    <a:bodyPr/>
                    <a:lstStyle/>
                    <a:p>
                      <a:r>
                        <a:rPr lang="en-US" sz="1800" b="0" dirty="0">
                          <a:latin typeface="Gill Sans" charset="0"/>
                          <a:ea typeface="Gill Sans" charset="0"/>
                          <a:cs typeface="Gill Sans" charset="0"/>
                        </a:rPr>
                        <a:t>Narrative</a:t>
                      </a:r>
                      <a:r>
                        <a:rPr lang="en-US" sz="1800" b="0" baseline="0" dirty="0">
                          <a:latin typeface="Gill Sans" charset="0"/>
                          <a:ea typeface="Gill Sans" charset="0"/>
                          <a:cs typeface="Gill Sans" charset="0"/>
                        </a:rPr>
                        <a:t> Theory</a:t>
                      </a:r>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3"/>
                  </a:ext>
                </a:extLst>
              </a:tr>
              <a:tr h="1002990">
                <a:tc>
                  <a:txBody>
                    <a:bodyPr/>
                    <a:lstStyle/>
                    <a:p>
                      <a:r>
                        <a:rPr lang="en-US" sz="1800" b="0" dirty="0">
                          <a:latin typeface="Gill Sans" charset="0"/>
                          <a:ea typeface="Gill Sans" charset="0"/>
                          <a:cs typeface="Gill Sans" charset="0"/>
                        </a:rPr>
                        <a:t>Marxist Theory</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4"/>
                  </a:ext>
                </a:extLst>
              </a:tr>
              <a:tr h="1002990">
                <a:tc>
                  <a:txBody>
                    <a:bodyPr/>
                    <a:lstStyle/>
                    <a:p>
                      <a:r>
                        <a:rPr lang="en-US" sz="1800" b="0" dirty="0">
                          <a:latin typeface="Gill Sans" charset="0"/>
                          <a:ea typeface="Gill Sans" charset="0"/>
                          <a:cs typeface="Gill Sans" charset="0"/>
                        </a:rPr>
                        <a:t>Feminist Approaches</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1266618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485112"/>
            <a:ext cx="12027637" cy="1507320"/>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94" b="1" kern="1100" spc="-30" dirty="0">
                <a:solidFill>
                  <a:srgbClr val="E75306"/>
                </a:solidFill>
                <a:latin typeface="Gill Sans MT" charset="0"/>
                <a:ea typeface="Gill Sans MT" charset="0"/>
                <a:cs typeface="Gill Sans MT" charset="0"/>
              </a:rPr>
              <a:t>WEEK SIX</a:t>
            </a:r>
            <a:endParaRPr lang="en-US" sz="12594"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24196587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138051"/>
            <a:ext cx="12027637" cy="6503266"/>
          </a:xfrm>
          <a:prstGeom prst="rect">
            <a:avLst/>
          </a:prstGeom>
          <a:solidFill>
            <a:srgbClr val="D9D9D9">
              <a:alpha val="83137"/>
            </a:srgbClr>
          </a:solidFill>
          <a:ln>
            <a:solidFill>
              <a:schemeClr val="bg1">
                <a:lumMod val="85000"/>
              </a:schemeClr>
            </a:solidFill>
          </a:ln>
        </p:spPr>
        <p:txBody>
          <a:bodyPr wrap="square" rtlCol="0">
            <a:spAutoFit/>
          </a:bodyPr>
          <a:lstStyle/>
          <a:p>
            <a:pPr>
              <a:lnSpc>
                <a:spcPct val="80000"/>
              </a:lnSpc>
            </a:pPr>
            <a:r>
              <a:rPr lang="en-US" sz="5997" b="1" kern="1100" spc="-30" dirty="0">
                <a:solidFill>
                  <a:srgbClr val="E75306"/>
                </a:solidFill>
                <a:latin typeface="Gill Sans MT" charset="0"/>
                <a:ea typeface="Gill Sans MT" charset="0"/>
                <a:cs typeface="Gill Sans MT" charset="0"/>
              </a:rPr>
              <a:t>WEEK SIX</a:t>
            </a:r>
          </a:p>
          <a:p>
            <a:r>
              <a:rPr lang="en-US" sz="2399" dirty="0">
                <a:latin typeface="Helvetica Neue" charset="0"/>
                <a:ea typeface="Helvetica Neue" charset="0"/>
                <a:cs typeface="Helvetica Neue" charset="0"/>
              </a:rPr>
              <a:t>OUTCOMES: </a:t>
            </a:r>
          </a:p>
          <a:p>
            <a:r>
              <a:rPr lang="en-US" sz="2399" dirty="0">
                <a:latin typeface="Helvetica Neue" charset="0"/>
                <a:ea typeface="Helvetica Neue" charset="0"/>
                <a:cs typeface="Helvetica Neue" charset="0"/>
              </a:rPr>
              <a:t>1 Understand how to make a short film: </a:t>
            </a:r>
          </a:p>
          <a:p>
            <a:r>
              <a:rPr lang="en-US" sz="1799" dirty="0">
                <a:latin typeface="Helvetica Neue Light" charset="0"/>
                <a:ea typeface="Helvetica Neue Light" charset="0"/>
                <a:cs typeface="Helvetica Neue Light" charset="0"/>
              </a:rPr>
              <a:t>This is your final set of tasks but has the least amount of specific details that you must follow. The reason for this is that it is not easy to easily learn how to do this but what is most beneficial to you as a film student, is to begin by having fun and learning by making mistakes and trying new things. Begin this task by looking on YouTube for tutorials and guidance. A short playlist is included on slide 34 as well as recommendations of websites that may be of use. </a:t>
            </a:r>
          </a:p>
          <a:p>
            <a:endParaRPr lang="en-US" sz="1999" dirty="0">
              <a:latin typeface="Helvetica Neue Light" charset="0"/>
              <a:ea typeface="Helvetica Neue Light" charset="0"/>
              <a:cs typeface="Helvetica Neue Light" charset="0"/>
            </a:endParaRPr>
          </a:p>
          <a:p>
            <a:r>
              <a:rPr lang="en-US" sz="2399" dirty="0">
                <a:latin typeface="Helvetica Neue" charset="0"/>
                <a:ea typeface="Helvetica Neue" charset="0"/>
                <a:cs typeface="Helvetica Neue" charset="0"/>
              </a:rPr>
              <a:t>2 Plan a short film: </a:t>
            </a:r>
          </a:p>
          <a:p>
            <a:r>
              <a:rPr lang="en-US" sz="1799" dirty="0">
                <a:solidFill>
                  <a:srgbClr val="000000"/>
                </a:solidFill>
                <a:latin typeface="HelveticaNeue-Light" charset="0"/>
              </a:rPr>
              <a:t>Use the storyboards on the next few slides to plan what you film will look like in terms of the shots. You WILL need many more than 6 shots, so print the page as many times as you need. Use the guidance in the PDF to help, but key to remember; use your knowledge gained over the last 5 weeks. This means keeping things simple but done for a purpose: every shot should be used for a </a:t>
            </a:r>
            <a:r>
              <a:rPr lang="en-US" sz="1799" i="1" dirty="0">
                <a:solidFill>
                  <a:srgbClr val="000000"/>
                </a:solidFill>
                <a:latin typeface="HelveticaNeue-Light" charset="0"/>
              </a:rPr>
              <a:t>reason</a:t>
            </a:r>
            <a:r>
              <a:rPr lang="en-US" sz="1799" dirty="0">
                <a:solidFill>
                  <a:srgbClr val="000000"/>
                </a:solidFill>
                <a:latin typeface="HelveticaNeue-Light" charset="0"/>
              </a:rPr>
              <a:t>. If you’re unable to print the storyboards to draw on, simply draw six rectangles on a piece of paper, using as many pieces of paper as you need to plan the whole film and complete that way. </a:t>
            </a:r>
          </a:p>
          <a:p>
            <a:endParaRPr lang="en-US" sz="1999" dirty="0">
              <a:latin typeface="Helvetica Neue Light" charset="0"/>
              <a:ea typeface="Helvetica Neue Light" charset="0"/>
              <a:cs typeface="Helvetica Neue Light" charset="0"/>
            </a:endParaRPr>
          </a:p>
          <a:p>
            <a:r>
              <a:rPr lang="en-US" sz="2299" dirty="0">
                <a:latin typeface="Helvetica Neue" charset="0"/>
                <a:ea typeface="Helvetica Neue" charset="0"/>
                <a:cs typeface="Helvetica Neue" charset="0"/>
              </a:rPr>
              <a:t>3 Shoot and edit a short film.</a:t>
            </a:r>
          </a:p>
          <a:p>
            <a:r>
              <a:rPr lang="en-US" sz="1799" dirty="0">
                <a:latin typeface="Helvetica Neue Light" charset="0"/>
                <a:ea typeface="Helvetica Neue Light" charset="0"/>
                <a:cs typeface="Helvetica Neue Light" charset="0"/>
              </a:rPr>
              <a:t>Finally, choose an app or program that will let you edit and export your footage as a short film. You may find when editing that your short film suddenly seems different to your original intentions and this is completely fine-use the examples on the next page as a guide as to what to produce. </a:t>
            </a:r>
            <a:endParaRPr lang="en-US" sz="1799" kern="1100" spc="-30" dirty="0">
              <a:solidFill>
                <a:srgbClr val="E75306"/>
              </a:solidFill>
              <a:latin typeface="Helvetica Neue Light" charset="0"/>
              <a:ea typeface="Helvetica Neue Light" charset="0"/>
              <a:cs typeface="Helvetica Neue Light" charset="0"/>
            </a:endParaRPr>
          </a:p>
        </p:txBody>
      </p:sp>
    </p:spTree>
    <p:extLst>
      <p:ext uri="{BB962C8B-B14F-4D97-AF65-F5344CB8AC3E}">
        <p14:creationId xmlns:p14="http://schemas.microsoft.com/office/powerpoint/2010/main" val="2076861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5" y="3569"/>
            <a:ext cx="12172859" cy="6850862"/>
          </a:xfrm>
          <a:prstGeom prst="rect">
            <a:avLst/>
          </a:prstGeom>
          <a:ln>
            <a:solidFill>
              <a:schemeClr val="bg1">
                <a:lumMod val="75000"/>
              </a:schemeClr>
            </a:solidFill>
          </a:ln>
        </p:spPr>
      </p:pic>
      <p:sp>
        <p:nvSpPr>
          <p:cNvPr id="7" name="TextBox 6"/>
          <p:cNvSpPr txBox="1"/>
          <p:nvPr/>
        </p:nvSpPr>
        <p:spPr>
          <a:xfrm>
            <a:off x="78916" y="486646"/>
            <a:ext cx="12021376" cy="2920946"/>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88" b="1" kern="1100" spc="-30">
                <a:solidFill>
                  <a:srgbClr val="E75306"/>
                </a:solidFill>
                <a:latin typeface="Gill Sans MT" charset="0"/>
                <a:ea typeface="Gill Sans MT" charset="0"/>
                <a:cs typeface="Gill Sans MT" charset="0"/>
              </a:rPr>
              <a:t>WEEK SIX</a:t>
            </a:r>
            <a:endParaRPr lang="en-US" sz="11488" b="1" kern="1100" spc="-30" dirty="0">
              <a:solidFill>
                <a:srgbClr val="E75306"/>
              </a:solidFill>
              <a:latin typeface="Gill Sans MT" charset="0"/>
              <a:ea typeface="Gill Sans MT" charset="0"/>
              <a:cs typeface="Gill Sans MT" charset="0"/>
            </a:endParaRPr>
          </a:p>
          <a:p>
            <a:pPr>
              <a:lnSpc>
                <a:spcPct val="80000"/>
              </a:lnSpc>
            </a:pPr>
            <a:r>
              <a:rPr lang="en-US" sz="11488" b="1" kern="1100" spc="-30" dirty="0">
                <a:solidFill>
                  <a:srgbClr val="E75306"/>
                </a:solidFill>
                <a:latin typeface="Gill Sans MT" charset="0"/>
                <a:ea typeface="Gill Sans MT" charset="0"/>
                <a:cs typeface="Gill Sans MT" charset="0"/>
              </a:rPr>
              <a:t>RESOURCES</a:t>
            </a:r>
            <a:endParaRPr lang="en-US" sz="12588"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29514795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138051"/>
            <a:ext cx="12027637" cy="7100939"/>
          </a:xfrm>
          <a:prstGeom prst="rect">
            <a:avLst/>
          </a:prstGeom>
          <a:solidFill>
            <a:srgbClr val="D9D9D9">
              <a:alpha val="83137"/>
            </a:srgbClr>
          </a:solidFill>
          <a:ln>
            <a:solidFill>
              <a:schemeClr val="bg1">
                <a:lumMod val="85000"/>
              </a:schemeClr>
            </a:solidFill>
          </a:ln>
        </p:spPr>
        <p:txBody>
          <a:bodyPr wrap="square" rtlCol="0">
            <a:spAutoFit/>
          </a:bodyPr>
          <a:lstStyle/>
          <a:p>
            <a:pPr>
              <a:lnSpc>
                <a:spcPct val="80000"/>
              </a:lnSpc>
              <a:spcAft>
                <a:spcPts val="200"/>
              </a:spcAft>
            </a:pPr>
            <a:r>
              <a:rPr lang="en-US" sz="5397" b="1" kern="1100" spc="-30" dirty="0">
                <a:solidFill>
                  <a:srgbClr val="E75306"/>
                </a:solidFill>
                <a:latin typeface="Gill Sans MT" charset="0"/>
                <a:ea typeface="Gill Sans MT" charset="0"/>
                <a:cs typeface="Gill Sans MT" charset="0"/>
              </a:rPr>
              <a:t>WEEK SIX: RESOURCES</a:t>
            </a:r>
          </a:p>
          <a:p>
            <a:r>
              <a:rPr lang="en-US" sz="2399" dirty="0">
                <a:latin typeface="Helvetica Neue" charset="0"/>
                <a:ea typeface="Helvetica Neue" charset="0"/>
                <a:cs typeface="Helvetica Neue" charset="0"/>
              </a:rPr>
              <a:t>1 Understand how to make a short film: </a:t>
            </a:r>
          </a:p>
          <a:p>
            <a:r>
              <a:rPr lang="en-US" sz="1999" dirty="0">
                <a:latin typeface="Helvetica Neue Light" charset="0"/>
                <a:ea typeface="Helvetica Neue Light" charset="0"/>
                <a:cs typeface="Helvetica Neue Light" charset="0"/>
              </a:rPr>
              <a:t>This is your final set of tasks </a:t>
            </a:r>
            <a:r>
              <a:rPr lang="en-US" sz="1999" dirty="0">
                <a:solidFill>
                  <a:srgbClr val="FF0000"/>
                </a:solidFill>
                <a:latin typeface="Helvetica Neue Light" charset="0"/>
                <a:ea typeface="Helvetica Neue Light" charset="0"/>
                <a:cs typeface="Helvetica Neue Light" charset="0"/>
              </a:rPr>
              <a:t>but has the least amount of specific details </a:t>
            </a:r>
            <a:r>
              <a:rPr lang="en-US" sz="1999" dirty="0">
                <a:latin typeface="Helvetica Neue Light" charset="0"/>
                <a:ea typeface="Helvetica Neue Light" charset="0"/>
                <a:cs typeface="Helvetica Neue Light" charset="0"/>
              </a:rPr>
              <a:t>that you must follow. The reason for this is that it is not easy to do this and what is most beneficial to you as a film student is to have fun and learn by making mistakes and trying new things. Begin this task by reading the included PDF called “Filmmaking Guide” and by looking on YouTube for tutorials and guidance. These short playlists may help: </a:t>
            </a:r>
          </a:p>
          <a:p>
            <a:r>
              <a:rPr lang="en-US" sz="1999" dirty="0">
                <a:latin typeface="Helvetica Neue Light" charset="0"/>
                <a:ea typeface="Helvetica Neue Light" charset="0"/>
                <a:cs typeface="Helvetica Neue Light" charset="0"/>
              </a:rPr>
              <a:t>How to shoot and edit video on your phone: </a:t>
            </a:r>
            <a:r>
              <a:rPr lang="en-US" sz="1999" dirty="0">
                <a:latin typeface="Helvetica Neue Light" charset="0"/>
                <a:ea typeface="Helvetica Neue Light" charset="0"/>
                <a:cs typeface="Helvetica Neue Light" charset="0"/>
                <a:hlinkClick r:id="rId4"/>
              </a:rPr>
              <a:t>https://www.youtube.com/watch?v=rGyFPeVgI8U&amp;list=PLeNerb9lxe3m8u14pNOgzzFcr8LN7vG07</a:t>
            </a:r>
            <a:endParaRPr lang="en-US" sz="1999" dirty="0">
              <a:latin typeface="Helvetica Neue Light" charset="0"/>
              <a:ea typeface="Helvetica Neue Light" charset="0"/>
              <a:cs typeface="Helvetica Neue Light" charset="0"/>
            </a:endParaRPr>
          </a:p>
          <a:p>
            <a:r>
              <a:rPr lang="en-US" sz="1999" dirty="0">
                <a:latin typeface="Helvetica Neue Light" charset="0"/>
                <a:ea typeface="Helvetica Neue Light" charset="0"/>
                <a:cs typeface="Helvetica Neue Light" charset="0"/>
              </a:rPr>
              <a:t>Examples of films shot on a smartphone: </a:t>
            </a:r>
            <a:r>
              <a:rPr lang="en-US" sz="1999" dirty="0">
                <a:latin typeface="Helvetica Neue Light" charset="0"/>
                <a:ea typeface="Helvetica Neue Light" charset="0"/>
                <a:cs typeface="Helvetica Neue Light" charset="0"/>
                <a:hlinkClick r:id="rId5"/>
              </a:rPr>
              <a:t>https://www.youtube.com/playlist?list=PLeNerb9lxe3lrkizQOstWb3rsBTI1Qkjw</a:t>
            </a:r>
            <a:endParaRPr lang="en-US" sz="1999" dirty="0">
              <a:latin typeface="Helvetica Neue Light" charset="0"/>
              <a:ea typeface="Helvetica Neue Light" charset="0"/>
              <a:cs typeface="Helvetica Neue Light" charset="0"/>
            </a:endParaRPr>
          </a:p>
          <a:p>
            <a:endParaRPr lang="en-US" sz="1999" dirty="0">
              <a:latin typeface="Helvetica Neue Light" charset="0"/>
              <a:ea typeface="Helvetica Neue Light" charset="0"/>
              <a:cs typeface="Helvetica Neue Light" charset="0"/>
            </a:endParaRPr>
          </a:p>
          <a:p>
            <a:r>
              <a:rPr lang="en-US" sz="2399" dirty="0">
                <a:latin typeface="Helvetica Neue" charset="0"/>
                <a:ea typeface="Helvetica Neue" charset="0"/>
                <a:cs typeface="Helvetica Neue" charset="0"/>
              </a:rPr>
              <a:t>2 Plan a short film: </a:t>
            </a:r>
          </a:p>
          <a:p>
            <a:r>
              <a:rPr lang="en-US" sz="1999" dirty="0">
                <a:solidFill>
                  <a:srgbClr val="000000"/>
                </a:solidFill>
                <a:latin typeface="HelveticaNeue-Light" charset="0"/>
                <a:hlinkClick r:id="rId6"/>
              </a:rPr>
              <a:t>https://www.intofilm.org/resources/1193</a:t>
            </a:r>
            <a:endParaRPr lang="en-US" sz="1999" dirty="0">
              <a:solidFill>
                <a:srgbClr val="000000"/>
              </a:solidFill>
              <a:latin typeface="HelveticaNeue-Light" charset="0"/>
            </a:endParaRPr>
          </a:p>
          <a:p>
            <a:r>
              <a:rPr lang="en-US" sz="1999" dirty="0">
                <a:latin typeface="Helvetica Neue Light" charset="0"/>
                <a:ea typeface="Helvetica Neue Light" charset="0"/>
                <a:cs typeface="Helvetica Neue Light" charset="0"/>
                <a:hlinkClick r:id="rId7"/>
              </a:rPr>
              <a:t>https://www.intofilm.org/resources/1146</a:t>
            </a:r>
            <a:endParaRPr lang="en-US" sz="1999" dirty="0">
              <a:latin typeface="Helvetica Neue Light" charset="0"/>
              <a:ea typeface="Helvetica Neue Light" charset="0"/>
              <a:cs typeface="Helvetica Neue Light" charset="0"/>
            </a:endParaRPr>
          </a:p>
          <a:p>
            <a:endParaRPr lang="en-US" sz="1999" dirty="0">
              <a:latin typeface="Helvetica Neue Light" charset="0"/>
              <a:ea typeface="Helvetica Neue Light" charset="0"/>
              <a:cs typeface="Helvetica Neue Light" charset="0"/>
            </a:endParaRPr>
          </a:p>
          <a:p>
            <a:r>
              <a:rPr lang="en-US" sz="2299" dirty="0">
                <a:latin typeface="Helvetica Neue" charset="0"/>
                <a:ea typeface="Helvetica Neue" charset="0"/>
                <a:cs typeface="Helvetica Neue" charset="0"/>
              </a:rPr>
              <a:t>3 Shoot and edit a short film.</a:t>
            </a:r>
          </a:p>
          <a:p>
            <a:r>
              <a:rPr lang="en-US" sz="1999" dirty="0">
                <a:latin typeface="Helvetica Neue Light" charset="0"/>
                <a:ea typeface="Helvetica Neue Light" charset="0"/>
                <a:cs typeface="Helvetica Neue Light" charset="0"/>
              </a:rPr>
              <a:t>See included PDF for a list of apps to use. Below are videos that demonstrate some too. </a:t>
            </a:r>
          </a:p>
          <a:p>
            <a:r>
              <a:rPr lang="en-US" sz="1999" dirty="0">
                <a:latin typeface="Helvetica Neue Light" charset="0"/>
                <a:ea typeface="Helvetica Neue Light" charset="0"/>
                <a:cs typeface="Helvetica Neue Light" charset="0"/>
              </a:rPr>
              <a:t>Editing apps for Android: </a:t>
            </a:r>
            <a:r>
              <a:rPr lang="en-US" sz="1999" dirty="0">
                <a:latin typeface="Helvetica Neue Light" charset="0"/>
                <a:ea typeface="Helvetica Neue Light" charset="0"/>
                <a:cs typeface="Helvetica Neue Light" charset="0"/>
                <a:hlinkClick r:id="rId8"/>
              </a:rPr>
              <a:t>https://www.youtube.com/watch?v=_loohqAT3ac</a:t>
            </a:r>
            <a:endParaRPr lang="en-US" sz="1999" dirty="0">
              <a:latin typeface="Helvetica Neue Light" charset="0"/>
              <a:ea typeface="Helvetica Neue Light" charset="0"/>
              <a:cs typeface="Helvetica Neue Light" charset="0"/>
            </a:endParaRPr>
          </a:p>
          <a:p>
            <a:r>
              <a:rPr lang="en-US" sz="1999" kern="1100" spc="-30" dirty="0">
                <a:latin typeface="Helvetica Neue Light" charset="0"/>
                <a:ea typeface="Helvetica Neue Light" charset="0"/>
                <a:cs typeface="Helvetica Neue Light" charset="0"/>
              </a:rPr>
              <a:t>Editing apps for iOS:</a:t>
            </a:r>
            <a:r>
              <a:rPr lang="en-US" sz="1999" kern="1100" spc="-30" dirty="0">
                <a:solidFill>
                  <a:srgbClr val="E75306"/>
                </a:solidFill>
                <a:latin typeface="Helvetica Neue Light" charset="0"/>
                <a:ea typeface="Helvetica Neue Light" charset="0"/>
                <a:cs typeface="Helvetica Neue Light" charset="0"/>
              </a:rPr>
              <a:t> </a:t>
            </a:r>
            <a:r>
              <a:rPr lang="en-US" sz="1999" kern="1100" spc="-30" dirty="0">
                <a:solidFill>
                  <a:srgbClr val="E75306"/>
                </a:solidFill>
                <a:latin typeface="Helvetica Neue Light" charset="0"/>
                <a:ea typeface="Helvetica Neue Light" charset="0"/>
                <a:cs typeface="Helvetica Neue Light" charset="0"/>
                <a:hlinkClick r:id="rId9"/>
              </a:rPr>
              <a:t>https://www.youtube.com/watch?v=OmYcTPqJnms</a:t>
            </a:r>
            <a:endParaRPr lang="en-US" sz="1999" kern="1100" spc="-30" dirty="0">
              <a:solidFill>
                <a:srgbClr val="E75306"/>
              </a:solidFill>
              <a:latin typeface="Helvetica Neue Light" charset="0"/>
              <a:ea typeface="Helvetica Neue Light" charset="0"/>
              <a:cs typeface="Helvetica Neue Light" charset="0"/>
            </a:endParaRPr>
          </a:p>
          <a:p>
            <a:endParaRPr lang="en-US" sz="1999" kern="1100" spc="-30" dirty="0">
              <a:solidFill>
                <a:srgbClr val="E75306"/>
              </a:solidFill>
              <a:latin typeface="Helvetica Neue Light" charset="0"/>
              <a:ea typeface="Helvetica Neue Light" charset="0"/>
              <a:cs typeface="Helvetica Neue Light" charset="0"/>
            </a:endParaRPr>
          </a:p>
        </p:txBody>
      </p:sp>
    </p:spTree>
    <p:extLst>
      <p:ext uri="{BB962C8B-B14F-4D97-AF65-F5344CB8AC3E}">
        <p14:creationId xmlns:p14="http://schemas.microsoft.com/office/powerpoint/2010/main" val="39899278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pic>
        <p:nvPicPr>
          <p:cNvPr id="3" name="Picture 2"/>
          <p:cNvPicPr>
            <a:picLocks noChangeAspect="1"/>
          </p:cNvPicPr>
          <p:nvPr/>
        </p:nvPicPr>
        <p:blipFill>
          <a:blip r:embed="rId4"/>
          <a:stretch>
            <a:fillRect/>
          </a:stretch>
        </p:blipFill>
        <p:spPr>
          <a:xfrm>
            <a:off x="0" y="1785"/>
            <a:ext cx="12179199" cy="6854430"/>
          </a:xfrm>
          <a:prstGeom prst="rect">
            <a:avLst/>
          </a:prstGeom>
        </p:spPr>
      </p:pic>
    </p:spTree>
    <p:extLst>
      <p:ext uri="{BB962C8B-B14F-4D97-AF65-F5344CB8AC3E}">
        <p14:creationId xmlns:p14="http://schemas.microsoft.com/office/powerpoint/2010/main" val="1666940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0" y="398979"/>
            <a:ext cx="12027637" cy="6060042"/>
          </a:xfrm>
          <a:prstGeom prst="rect">
            <a:avLst/>
          </a:prstGeom>
          <a:solidFill>
            <a:srgbClr val="D9D9D9">
              <a:alpha val="83137"/>
            </a:srgbClr>
          </a:solidFill>
          <a:ln>
            <a:solidFill>
              <a:schemeClr val="bg1">
                <a:lumMod val="85000"/>
              </a:schemeClr>
            </a:solidFill>
          </a:ln>
        </p:spPr>
        <p:txBody>
          <a:bodyPr wrap="square" rtlCol="0">
            <a:spAutoFit/>
          </a:bodyPr>
          <a:lstStyle/>
          <a:p>
            <a:pPr>
              <a:lnSpc>
                <a:spcPct val="80000"/>
              </a:lnSpc>
            </a:pPr>
            <a:r>
              <a:rPr lang="en-US" sz="5997" b="1" kern="1100" spc="-30" dirty="0">
                <a:solidFill>
                  <a:srgbClr val="E75306"/>
                </a:solidFill>
                <a:latin typeface="Gill Sans MT" charset="0"/>
                <a:ea typeface="Gill Sans MT" charset="0"/>
                <a:cs typeface="Gill Sans MT" charset="0"/>
              </a:rPr>
              <a:t>WEEK ONE</a:t>
            </a:r>
          </a:p>
          <a:p>
            <a:r>
              <a:rPr lang="en-US" sz="2399" dirty="0">
                <a:latin typeface="Helvetica Neue" charset="0"/>
                <a:ea typeface="Helvetica Neue" charset="0"/>
                <a:cs typeface="Helvetica Neue" charset="0"/>
              </a:rPr>
              <a:t>OUTCOMES: </a:t>
            </a:r>
          </a:p>
          <a:p>
            <a:r>
              <a:rPr lang="en-US" sz="2399" dirty="0">
                <a:latin typeface="Helvetica Neue" charset="0"/>
                <a:ea typeface="Helvetica Neue" charset="0"/>
                <a:cs typeface="Helvetica Neue" charset="0"/>
              </a:rPr>
              <a:t>1 Watch some films;</a:t>
            </a:r>
          </a:p>
          <a:p>
            <a:r>
              <a:rPr lang="en-US" sz="1999" dirty="0">
                <a:latin typeface="Helvetica Neue Light" charset="0"/>
                <a:ea typeface="Helvetica Neue Light" charset="0"/>
                <a:cs typeface="Helvetica Neue Light" charset="0"/>
              </a:rPr>
              <a:t>Choose a few films to watch this week. Your choice; old, new, different, familiar-totally up to you. </a:t>
            </a:r>
          </a:p>
          <a:p>
            <a:endParaRPr lang="en-US" sz="1999" dirty="0">
              <a:latin typeface="Helvetica Neue Light" charset="0"/>
              <a:ea typeface="Helvetica Neue Light" charset="0"/>
              <a:cs typeface="Helvetica Neue Light" charset="0"/>
            </a:endParaRPr>
          </a:p>
          <a:p>
            <a:r>
              <a:rPr lang="en-US" sz="2399" dirty="0">
                <a:latin typeface="Helvetica Neue" charset="0"/>
                <a:ea typeface="Helvetica Neue" charset="0"/>
                <a:cs typeface="Helvetica Neue" charset="0"/>
              </a:rPr>
              <a:t>2. Apply relevant strategies to watch in an effective way but aim to:</a:t>
            </a:r>
          </a:p>
          <a:p>
            <a:pPr marL="182472" indent="-182472">
              <a:buSzPct val="80000"/>
              <a:buFont typeface="Arial" charset="0"/>
              <a:buChar char="•"/>
            </a:pPr>
            <a:r>
              <a:rPr lang="en-US" sz="1999" dirty="0">
                <a:latin typeface="Helvetica Neue Light" charset="0"/>
                <a:ea typeface="Helvetica Neue Light" charset="0"/>
                <a:cs typeface="Helvetica Neue Light" charset="0"/>
              </a:rPr>
              <a:t>watch in a dark room;</a:t>
            </a:r>
          </a:p>
          <a:p>
            <a:pPr marL="182472" indent="-182472">
              <a:buSzPct val="80000"/>
              <a:buFont typeface="Arial" charset="0"/>
              <a:buChar char="•"/>
            </a:pPr>
            <a:r>
              <a:rPr lang="en-US" sz="1999" dirty="0">
                <a:latin typeface="Helvetica Neue Light" charset="0"/>
                <a:ea typeface="Helvetica Neue Light" charset="0"/>
                <a:cs typeface="Helvetica Neue Light" charset="0"/>
              </a:rPr>
              <a:t>watch on the biggest screen you can;</a:t>
            </a:r>
          </a:p>
          <a:p>
            <a:pPr marL="182472" indent="-182472">
              <a:buSzPct val="80000"/>
              <a:buFont typeface="Arial" charset="0"/>
              <a:buChar char="•"/>
            </a:pPr>
            <a:r>
              <a:rPr lang="en-US" sz="1999" dirty="0">
                <a:latin typeface="Helvetica Neue Light" charset="0"/>
                <a:ea typeface="Helvetica Neue Light" charset="0"/>
                <a:cs typeface="Helvetica Neue Light" charset="0"/>
              </a:rPr>
              <a:t>NOT have your phone nearby</a:t>
            </a:r>
          </a:p>
          <a:p>
            <a:pPr marL="182472" indent="-182472">
              <a:buSzPct val="80000"/>
              <a:buFont typeface="Arial" charset="0"/>
              <a:buChar char="•"/>
            </a:pPr>
            <a:r>
              <a:rPr lang="en-US" sz="1999" dirty="0">
                <a:latin typeface="Helvetica Neue Light" charset="0"/>
                <a:ea typeface="Helvetica Neue Light" charset="0"/>
                <a:cs typeface="Helvetica Neue Light" charset="0"/>
              </a:rPr>
              <a:t>watch the whole film in one go</a:t>
            </a:r>
          </a:p>
          <a:p>
            <a:pPr marL="182472" indent="-182472">
              <a:buSzPct val="80000"/>
              <a:buFont typeface="Arial" charset="0"/>
              <a:buChar char="•"/>
            </a:pPr>
            <a:r>
              <a:rPr lang="en-US" sz="1999" dirty="0">
                <a:latin typeface="Helvetica Neue Light" charset="0"/>
                <a:ea typeface="Helvetica Neue Light" charset="0"/>
                <a:cs typeface="Helvetica Neue Light" charset="0"/>
              </a:rPr>
              <a:t>avoid snacking and </a:t>
            </a:r>
          </a:p>
          <a:p>
            <a:pPr marL="182472" indent="-182472">
              <a:buSzPct val="80000"/>
              <a:buFont typeface="Arial" charset="0"/>
              <a:buChar char="•"/>
            </a:pPr>
            <a:r>
              <a:rPr lang="en-US" sz="1999" dirty="0">
                <a:latin typeface="Helvetica Neue Light" charset="0"/>
                <a:ea typeface="Helvetica Neue Light" charset="0"/>
                <a:cs typeface="Helvetica Neue Light" charset="0"/>
              </a:rPr>
              <a:t>not talk to someone else.</a:t>
            </a:r>
          </a:p>
          <a:p>
            <a:endParaRPr lang="en-US" sz="2399" dirty="0">
              <a:latin typeface="Helvetica Neue" charset="0"/>
              <a:ea typeface="Helvetica Neue" charset="0"/>
              <a:cs typeface="Helvetica Neue" charset="0"/>
            </a:endParaRPr>
          </a:p>
          <a:p>
            <a:r>
              <a:rPr lang="en-US" sz="2399" dirty="0">
                <a:latin typeface="Helvetica Neue" charset="0"/>
                <a:ea typeface="Helvetica Neue" charset="0"/>
                <a:cs typeface="Helvetica Neue" charset="0"/>
              </a:rPr>
              <a:t>3. Evaluate your reaction as a viewer:</a:t>
            </a:r>
            <a:endParaRPr lang="en-US" sz="2399" kern="1100" spc="-30" dirty="0">
              <a:solidFill>
                <a:srgbClr val="E75306"/>
              </a:solidFill>
              <a:latin typeface="Helvetica Neue" charset="0"/>
              <a:ea typeface="Helvetica Neue" charset="0"/>
              <a:cs typeface="Helvetica Neue" charset="0"/>
            </a:endParaRPr>
          </a:p>
          <a:p>
            <a:r>
              <a:rPr lang="en-US" sz="1999" dirty="0">
                <a:latin typeface="Helvetica Neue Light" charset="0"/>
                <a:ea typeface="Helvetica Neue Light" charset="0"/>
                <a:cs typeface="Helvetica Neue Light" charset="0"/>
              </a:rPr>
              <a:t>Each time you watch a film, make a note of the film title, the director, year of release and a few sentences on your general reaction to it. You can do this on the next slide, on paper or by setting up a </a:t>
            </a:r>
            <a:r>
              <a:rPr lang="en-US" sz="1999" u="sng" dirty="0">
                <a:latin typeface="Helvetica Neue Light" charset="0"/>
                <a:ea typeface="Helvetica Neue Light" charset="0"/>
                <a:cs typeface="Helvetica Neue Light" charset="0"/>
                <a:hlinkClick r:id="rId4"/>
              </a:rPr>
              <a:t>letterboxd</a:t>
            </a:r>
            <a:r>
              <a:rPr lang="en-US" sz="1999" dirty="0">
                <a:latin typeface="Helvetica Neue Light" charset="0"/>
                <a:ea typeface="Helvetica Neue Light" charset="0"/>
                <a:cs typeface="Helvetica Neue Light" charset="0"/>
                <a:hlinkClick r:id="rId4"/>
              </a:rPr>
              <a:t> account which is a highly recommended way of tracking your viewing habits. </a:t>
            </a:r>
            <a:endParaRPr lang="en-US" sz="1999" kern="1100" spc="-30" dirty="0">
              <a:solidFill>
                <a:srgbClr val="E75306"/>
              </a:solidFill>
              <a:latin typeface="Helvetica Neue Light" charset="0"/>
              <a:ea typeface="Helvetica Neue Light" charset="0"/>
              <a:cs typeface="Helvetica Neue Light" charset="0"/>
            </a:endParaRPr>
          </a:p>
        </p:txBody>
      </p:sp>
    </p:spTree>
    <p:extLst>
      <p:ext uri="{BB962C8B-B14F-4D97-AF65-F5344CB8AC3E}">
        <p14:creationId xmlns:p14="http://schemas.microsoft.com/office/powerpoint/2010/main" val="3040798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5" y="3569"/>
            <a:ext cx="12172859" cy="6850862"/>
          </a:xfrm>
          <a:prstGeom prst="rect">
            <a:avLst/>
          </a:prstGeom>
          <a:ln>
            <a:solidFill>
              <a:schemeClr val="bg1">
                <a:lumMod val="75000"/>
              </a:schemeClr>
            </a:solidFill>
          </a:ln>
        </p:spPr>
      </p:pic>
      <p:sp>
        <p:nvSpPr>
          <p:cNvPr id="7" name="TextBox 6"/>
          <p:cNvSpPr txBox="1"/>
          <p:nvPr/>
        </p:nvSpPr>
        <p:spPr>
          <a:xfrm>
            <a:off x="78916" y="486646"/>
            <a:ext cx="12021376" cy="2920946"/>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88" b="1" kern="1100" spc="-30" dirty="0">
                <a:solidFill>
                  <a:srgbClr val="E75306"/>
                </a:solidFill>
                <a:latin typeface="Gill Sans MT" charset="0"/>
                <a:ea typeface="Gill Sans MT" charset="0"/>
                <a:cs typeface="Gill Sans MT" charset="0"/>
              </a:rPr>
              <a:t>WEEK ONE </a:t>
            </a:r>
          </a:p>
          <a:p>
            <a:pPr>
              <a:lnSpc>
                <a:spcPct val="80000"/>
              </a:lnSpc>
            </a:pPr>
            <a:r>
              <a:rPr lang="en-US" sz="11488" b="1" kern="1100" spc="-30" dirty="0">
                <a:solidFill>
                  <a:srgbClr val="E75306"/>
                </a:solidFill>
                <a:latin typeface="Gill Sans MT" charset="0"/>
                <a:ea typeface="Gill Sans MT" charset="0"/>
                <a:cs typeface="Gill Sans MT" charset="0"/>
              </a:rPr>
              <a:t>RESOURCES</a:t>
            </a:r>
            <a:endParaRPr lang="en-US" sz="12588"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1650420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175" y="5353"/>
            <a:ext cx="12172859" cy="6850862"/>
          </a:xfrm>
          <a:prstGeom prst="rect">
            <a:avLst/>
          </a:prstGeom>
          <a:ln>
            <a:solidFill>
              <a:schemeClr val="bg1">
                <a:lumMod val="75000"/>
              </a:schemeClr>
            </a:solidFill>
          </a:ln>
        </p:spPr>
      </p:pic>
      <p:sp>
        <p:nvSpPr>
          <p:cNvPr id="2" name="Text Placeholder 1"/>
          <p:cNvSpPr>
            <a:spLocks noGrp="1"/>
          </p:cNvSpPr>
          <p:nvPr>
            <p:ph type="body" sz="quarter" idx="14"/>
          </p:nvPr>
        </p:nvSpPr>
        <p:spPr>
          <a:xfrm>
            <a:off x="480182" y="238402"/>
            <a:ext cx="11218841" cy="750493"/>
          </a:xfrm>
        </p:spPr>
        <p:txBody>
          <a:bodyPr>
            <a:normAutofit/>
          </a:bodyPr>
          <a:lstStyle/>
          <a:p>
            <a:r>
              <a:rPr lang="en-US" sz="3598" dirty="0">
                <a:latin typeface="Gill Sans" charset="0"/>
                <a:ea typeface="Gill Sans" charset="0"/>
                <a:cs typeface="Gill Sans" charset="0"/>
              </a:rPr>
              <a:t>Tracking your viewing</a:t>
            </a:r>
          </a:p>
        </p:txBody>
      </p:sp>
      <p:graphicFrame>
        <p:nvGraphicFramePr>
          <p:cNvPr id="4" name="Table 3"/>
          <p:cNvGraphicFramePr>
            <a:graphicFrameLocks noGrp="1"/>
          </p:cNvGraphicFramePr>
          <p:nvPr/>
        </p:nvGraphicFramePr>
        <p:xfrm>
          <a:off x="480182" y="988895"/>
          <a:ext cx="11218844" cy="5551727"/>
        </p:xfrm>
        <a:graphic>
          <a:graphicData uri="http://schemas.openxmlformats.org/drawingml/2006/table">
            <a:tbl>
              <a:tblPr firstRow="1" bandRow="1">
                <a:tableStyleId>{073A0DAA-6AF3-43AB-8588-CEC1D06C72B9}</a:tableStyleId>
              </a:tblPr>
              <a:tblGrid>
                <a:gridCol w="2036282">
                  <a:extLst>
                    <a:ext uri="{9D8B030D-6E8A-4147-A177-3AD203B41FA5}">
                      <a16:colId xmlns:a16="http://schemas.microsoft.com/office/drawing/2014/main" val="20000"/>
                    </a:ext>
                  </a:extLst>
                </a:gridCol>
                <a:gridCol w="1085285">
                  <a:extLst>
                    <a:ext uri="{9D8B030D-6E8A-4147-A177-3AD203B41FA5}">
                      <a16:colId xmlns:a16="http://schemas.microsoft.com/office/drawing/2014/main" val="20001"/>
                    </a:ext>
                  </a:extLst>
                </a:gridCol>
                <a:gridCol w="1627927">
                  <a:extLst>
                    <a:ext uri="{9D8B030D-6E8A-4147-A177-3AD203B41FA5}">
                      <a16:colId xmlns:a16="http://schemas.microsoft.com/office/drawing/2014/main" val="20002"/>
                    </a:ext>
                  </a:extLst>
                </a:gridCol>
                <a:gridCol w="2641812">
                  <a:extLst>
                    <a:ext uri="{9D8B030D-6E8A-4147-A177-3AD203B41FA5}">
                      <a16:colId xmlns:a16="http://schemas.microsoft.com/office/drawing/2014/main" val="20003"/>
                    </a:ext>
                  </a:extLst>
                </a:gridCol>
                <a:gridCol w="3827538">
                  <a:extLst>
                    <a:ext uri="{9D8B030D-6E8A-4147-A177-3AD203B41FA5}">
                      <a16:colId xmlns:a16="http://schemas.microsoft.com/office/drawing/2014/main" val="20004"/>
                    </a:ext>
                  </a:extLst>
                </a:gridCol>
              </a:tblGrid>
              <a:tr h="639747">
                <a:tc>
                  <a:txBody>
                    <a:bodyPr/>
                    <a:lstStyle/>
                    <a:p>
                      <a:r>
                        <a:rPr lang="en-US" sz="1800" b="0" dirty="0">
                          <a:latin typeface="Gill Sans" charset="0"/>
                          <a:ea typeface="Gill Sans" charset="0"/>
                          <a:cs typeface="Gill Sans" charset="0"/>
                        </a:rPr>
                        <a:t>Film Title</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Director</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Year of Release</a:t>
                      </a: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latin typeface="Gill Sans" charset="0"/>
                          <a:ea typeface="Gill Sans" charset="0"/>
                          <a:cs typeface="Gill Sans" charset="0"/>
                        </a:rPr>
                        <a:t>Your</a:t>
                      </a:r>
                      <a:r>
                        <a:rPr lang="en-US" sz="1800" b="0" baseline="0" dirty="0">
                          <a:latin typeface="Gill Sans" charset="0"/>
                          <a:ea typeface="Gill Sans" charset="0"/>
                          <a:cs typeface="Gill Sans" charset="0"/>
                        </a:rPr>
                        <a:t> reaction to it</a:t>
                      </a:r>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r>
                        <a:rPr lang="en-US" sz="1800" b="0" dirty="0">
                          <a:latin typeface="Gill Sans" charset="0"/>
                          <a:ea typeface="Gill Sans" charset="0"/>
                          <a:cs typeface="Gill Sans" charset="0"/>
                        </a:rPr>
                        <a:t>Reasons why you had</a:t>
                      </a:r>
                      <a:r>
                        <a:rPr lang="en-US" sz="1800" b="0" baseline="0" dirty="0">
                          <a:latin typeface="Gill Sans" charset="0"/>
                          <a:ea typeface="Gill Sans" charset="0"/>
                          <a:cs typeface="Gill Sans" charset="0"/>
                        </a:rPr>
                        <a:t> that reaction</a:t>
                      </a:r>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982396">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1"/>
                  </a:ext>
                </a:extLst>
              </a:tr>
              <a:tr h="982396">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2"/>
                  </a:ext>
                </a:extLst>
              </a:tr>
              <a:tr h="982396">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3"/>
                  </a:ext>
                </a:extLst>
              </a:tr>
              <a:tr h="982396">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4"/>
                  </a:ext>
                </a:extLst>
              </a:tr>
              <a:tr h="982396">
                <a:tc>
                  <a:txBody>
                    <a:bodyPr/>
                    <a:lstStyle/>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tc>
                  <a:txBody>
                    <a:bodyPr/>
                    <a:lstStyle/>
                    <a:p>
                      <a:endParaRPr lang="en-US" sz="1800" b="0" dirty="0">
                        <a:latin typeface="Gill Sans" charset="0"/>
                        <a:ea typeface="Gill Sans" charset="0"/>
                        <a:cs typeface="Gill Sans" charset="0"/>
                      </a:endParaRPr>
                    </a:p>
                  </a:txBody>
                  <a:tcPr marL="91392" marR="91392" marT="45696" marB="45696">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FF">
                        <a:alpha val="50196"/>
                      </a:srgb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9582864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485112"/>
            <a:ext cx="12027637" cy="1507320"/>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94" b="1" kern="1100" spc="-30" dirty="0">
                <a:solidFill>
                  <a:srgbClr val="E75306"/>
                </a:solidFill>
                <a:latin typeface="Gill Sans MT" charset="0"/>
                <a:ea typeface="Gill Sans MT" charset="0"/>
                <a:cs typeface="Gill Sans MT" charset="0"/>
              </a:rPr>
              <a:t>WEEK TWO</a:t>
            </a:r>
            <a:endParaRPr lang="en-US" sz="12594"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3773416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785"/>
            <a:ext cx="12179199" cy="6854430"/>
          </a:xfrm>
          <a:prstGeom prst="rect">
            <a:avLst/>
          </a:prstGeom>
          <a:ln>
            <a:solidFill>
              <a:schemeClr val="bg1">
                <a:lumMod val="75000"/>
              </a:schemeClr>
            </a:solidFill>
          </a:ln>
        </p:spPr>
      </p:pic>
      <p:sp>
        <p:nvSpPr>
          <p:cNvPr id="7" name="TextBox 6"/>
          <p:cNvSpPr txBox="1"/>
          <p:nvPr/>
        </p:nvSpPr>
        <p:spPr>
          <a:xfrm>
            <a:off x="75781" y="138051"/>
            <a:ext cx="12027637" cy="5383286"/>
          </a:xfrm>
          <a:prstGeom prst="rect">
            <a:avLst/>
          </a:prstGeom>
          <a:solidFill>
            <a:srgbClr val="D9D9D9">
              <a:alpha val="83137"/>
            </a:srgbClr>
          </a:solidFill>
          <a:ln>
            <a:solidFill>
              <a:schemeClr val="bg1">
                <a:lumMod val="85000"/>
              </a:schemeClr>
            </a:solidFill>
          </a:ln>
        </p:spPr>
        <p:txBody>
          <a:bodyPr wrap="square" rtlCol="0">
            <a:spAutoFit/>
          </a:bodyPr>
          <a:lstStyle/>
          <a:p>
            <a:pPr>
              <a:lnSpc>
                <a:spcPct val="80000"/>
              </a:lnSpc>
            </a:pPr>
            <a:r>
              <a:rPr lang="en-US" sz="5997" b="1" kern="1100" spc="-30" dirty="0">
                <a:solidFill>
                  <a:srgbClr val="E75306"/>
                </a:solidFill>
                <a:latin typeface="Gill Sans MT" charset="0"/>
                <a:ea typeface="Gill Sans MT" charset="0"/>
                <a:cs typeface="Gill Sans MT" charset="0"/>
              </a:rPr>
              <a:t>WEEK TWO</a:t>
            </a:r>
          </a:p>
          <a:p>
            <a:r>
              <a:rPr lang="en-US" sz="2399" dirty="0">
                <a:latin typeface="Helvetica Neue" charset="0"/>
                <a:ea typeface="Helvetica Neue" charset="0"/>
                <a:cs typeface="Helvetica Neue" charset="0"/>
              </a:rPr>
              <a:t>OUTCOMES: </a:t>
            </a:r>
          </a:p>
          <a:p>
            <a:r>
              <a:rPr lang="en-US" sz="2399" dirty="0">
                <a:latin typeface="Helvetica Neue" charset="0"/>
                <a:ea typeface="Helvetica Neue" charset="0"/>
                <a:cs typeface="Helvetica Neue" charset="0"/>
              </a:rPr>
              <a:t>1 Watch how others criticise film; </a:t>
            </a:r>
          </a:p>
          <a:p>
            <a:r>
              <a:rPr lang="en-US" sz="1999" dirty="0">
                <a:latin typeface="Helvetica Neue Light" charset="0"/>
                <a:ea typeface="Helvetica Neue Light" charset="0"/>
                <a:cs typeface="Helvetica Neue Light" charset="0"/>
              </a:rPr>
              <a:t>Use YouTube to find some ‘visual essays’ or film criticism channels. Watch a few examples. Use this playlist link if you’re not sure where to start: </a:t>
            </a:r>
            <a:r>
              <a:rPr lang="en-US" sz="1999" dirty="0">
                <a:latin typeface="Helvetica Neue Light" charset="0"/>
                <a:ea typeface="Helvetica Neue Light" charset="0"/>
                <a:cs typeface="Helvetica Neue Light" charset="0"/>
                <a:hlinkClick r:id="rId4"/>
              </a:rPr>
              <a:t>https://www.youtube.com/watch?v=j9HivyjAKlc&amp;list=PLeNerb9lxe3k_kt_ZDy44k65O__Rb6vR3</a:t>
            </a:r>
            <a:endParaRPr lang="en-US" sz="1999" dirty="0">
              <a:latin typeface="Helvetica Neue Light" charset="0"/>
              <a:ea typeface="Helvetica Neue Light" charset="0"/>
              <a:cs typeface="Helvetica Neue Light" charset="0"/>
            </a:endParaRPr>
          </a:p>
          <a:p>
            <a:endParaRPr lang="en-US" sz="1999" dirty="0">
              <a:latin typeface="Helvetica Neue Light" charset="0"/>
              <a:ea typeface="Helvetica Neue Light" charset="0"/>
              <a:cs typeface="Helvetica Neue Light" charset="0"/>
            </a:endParaRPr>
          </a:p>
          <a:p>
            <a:endParaRPr lang="en-US" sz="1999" dirty="0">
              <a:latin typeface="Helvetica Neue Light" charset="0"/>
              <a:ea typeface="Helvetica Neue Light" charset="0"/>
              <a:cs typeface="Helvetica Neue Light" charset="0"/>
            </a:endParaRPr>
          </a:p>
          <a:p>
            <a:r>
              <a:rPr lang="en-US" sz="2399" dirty="0">
                <a:latin typeface="Helvetica Neue" charset="0"/>
                <a:ea typeface="Helvetica Neue" charset="0"/>
                <a:cs typeface="Helvetica Neue" charset="0"/>
              </a:rPr>
              <a:t>2 Appreciate how critical analysis can alter the effect of a film;</a:t>
            </a:r>
          </a:p>
          <a:p>
            <a:r>
              <a:rPr lang="en-US" sz="1999" dirty="0">
                <a:latin typeface="Helvetica Neue Light" charset="0"/>
                <a:ea typeface="Helvetica Neue Light" charset="0"/>
                <a:cs typeface="Helvetica Neue Light" charset="0"/>
              </a:rPr>
              <a:t>Watch at least 3 visual essays and then afterwards make a note of the essay title, the name of the channel or creator and a few sentences about your reaction to the video/what you learned.</a:t>
            </a:r>
          </a:p>
          <a:p>
            <a:endParaRPr lang="en-US" sz="1999" dirty="0">
              <a:latin typeface="Helvetica Neue Light" charset="0"/>
              <a:ea typeface="Helvetica Neue Light" charset="0"/>
              <a:cs typeface="Helvetica Neue Light" charset="0"/>
            </a:endParaRPr>
          </a:p>
          <a:p>
            <a:r>
              <a:rPr lang="en-US" sz="2399" dirty="0">
                <a:latin typeface="Helvetica Neue" charset="0"/>
                <a:ea typeface="Helvetica Neue" charset="0"/>
                <a:cs typeface="Helvetica Neue" charset="0"/>
              </a:rPr>
              <a:t>3 Evaluate how film criticism has different aspects.</a:t>
            </a:r>
          </a:p>
          <a:p>
            <a:r>
              <a:rPr lang="en-US" sz="1999" dirty="0">
                <a:latin typeface="Helvetica Neue Light" charset="0"/>
                <a:ea typeface="Helvetica Neue Light" charset="0"/>
                <a:cs typeface="Helvetica Neue Light" charset="0"/>
              </a:rPr>
              <a:t>Finally, make a playlist on YouTube or write down a list of the different videos or channels you’ve come across/watched, but group them in terms of what/how the channel focuses on. </a:t>
            </a:r>
            <a:endParaRPr lang="en-US" sz="1999" kern="1100" spc="-30" dirty="0">
              <a:solidFill>
                <a:srgbClr val="E75306"/>
              </a:solidFill>
              <a:latin typeface="Helvetica Neue Light" charset="0"/>
              <a:ea typeface="Helvetica Neue Light" charset="0"/>
              <a:cs typeface="Helvetica Neue Light" charset="0"/>
            </a:endParaRPr>
          </a:p>
        </p:txBody>
      </p:sp>
    </p:spTree>
    <p:extLst>
      <p:ext uri="{BB962C8B-B14F-4D97-AF65-F5344CB8AC3E}">
        <p14:creationId xmlns:p14="http://schemas.microsoft.com/office/powerpoint/2010/main" val="2776619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5" y="3569"/>
            <a:ext cx="12172859" cy="6850862"/>
          </a:xfrm>
          <a:prstGeom prst="rect">
            <a:avLst/>
          </a:prstGeom>
          <a:ln>
            <a:solidFill>
              <a:schemeClr val="bg1">
                <a:lumMod val="75000"/>
              </a:schemeClr>
            </a:solidFill>
          </a:ln>
        </p:spPr>
      </p:pic>
      <p:sp>
        <p:nvSpPr>
          <p:cNvPr id="7" name="TextBox 6"/>
          <p:cNvSpPr txBox="1"/>
          <p:nvPr/>
        </p:nvSpPr>
        <p:spPr>
          <a:xfrm>
            <a:off x="78916" y="486646"/>
            <a:ext cx="12021376" cy="2920946"/>
          </a:xfrm>
          <a:prstGeom prst="rect">
            <a:avLst/>
          </a:prstGeom>
          <a:solidFill>
            <a:srgbClr val="D9D9D9">
              <a:alpha val="76078"/>
            </a:srgbClr>
          </a:solidFill>
          <a:ln>
            <a:solidFill>
              <a:schemeClr val="bg1">
                <a:lumMod val="85000"/>
              </a:schemeClr>
            </a:solidFill>
          </a:ln>
        </p:spPr>
        <p:txBody>
          <a:bodyPr wrap="square" rtlCol="0">
            <a:spAutoFit/>
          </a:bodyPr>
          <a:lstStyle/>
          <a:p>
            <a:pPr>
              <a:lnSpc>
                <a:spcPct val="80000"/>
              </a:lnSpc>
            </a:pPr>
            <a:r>
              <a:rPr lang="en-US" sz="11488" b="1" kern="1100" spc="-30" dirty="0">
                <a:solidFill>
                  <a:srgbClr val="E75306"/>
                </a:solidFill>
                <a:latin typeface="Gill Sans MT" charset="0"/>
                <a:ea typeface="Gill Sans MT" charset="0"/>
                <a:cs typeface="Gill Sans MT" charset="0"/>
              </a:rPr>
              <a:t>WEEK TWO</a:t>
            </a:r>
          </a:p>
          <a:p>
            <a:pPr>
              <a:lnSpc>
                <a:spcPct val="80000"/>
              </a:lnSpc>
            </a:pPr>
            <a:r>
              <a:rPr lang="en-US" sz="11488" b="1" kern="1100" spc="-30" dirty="0">
                <a:solidFill>
                  <a:srgbClr val="E75306"/>
                </a:solidFill>
                <a:latin typeface="Gill Sans MT" charset="0"/>
                <a:ea typeface="Gill Sans MT" charset="0"/>
                <a:cs typeface="Gill Sans MT" charset="0"/>
              </a:rPr>
              <a:t>RESOURCES</a:t>
            </a:r>
            <a:endParaRPr lang="en-US" sz="12588" b="1" kern="1100" spc="-30" dirty="0">
              <a:solidFill>
                <a:srgbClr val="E75306"/>
              </a:solidFill>
              <a:latin typeface="Gill Sans MT" charset="0"/>
              <a:ea typeface="Gill Sans MT" charset="0"/>
              <a:cs typeface="Gill Sans MT" charset="0"/>
            </a:endParaRPr>
          </a:p>
        </p:txBody>
      </p:sp>
    </p:spTree>
    <p:extLst>
      <p:ext uri="{BB962C8B-B14F-4D97-AF65-F5344CB8AC3E}">
        <p14:creationId xmlns:p14="http://schemas.microsoft.com/office/powerpoint/2010/main" val="29741284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TotalTime>
  <Words>2818</Words>
  <Application>Microsoft Office PowerPoint</Application>
  <PresentationFormat>Widescreen</PresentationFormat>
  <Paragraphs>311</Paragraphs>
  <Slides>35</Slides>
  <Notes>26</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35</vt:i4>
      </vt:variant>
    </vt:vector>
  </HeadingPairs>
  <TitlesOfParts>
    <vt:vector size="47" baseType="lpstr">
      <vt:lpstr>Arial</vt:lpstr>
      <vt:lpstr>Bliss-Light</vt:lpstr>
      <vt:lpstr>Calibri</vt:lpstr>
      <vt:lpstr>Calibri Light</vt:lpstr>
      <vt:lpstr>Gill Sans</vt:lpstr>
      <vt:lpstr>Gill Sans MT</vt:lpstr>
      <vt:lpstr>Gotham Rounded Book</vt:lpstr>
      <vt:lpstr>Helvetica Neue</vt:lpstr>
      <vt:lpstr>Helvetica Neue Light</vt:lpstr>
      <vt:lpstr>HelveticaNeue-Light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Whiplash</vt:lpstr>
      <vt:lpstr>Ex- Machina</vt:lpstr>
      <vt:lpstr>Knives Out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Sally Layas</dc:creator>
  <cp:lastModifiedBy>Sally Layas</cp:lastModifiedBy>
  <cp:revision>13</cp:revision>
  <dcterms:created xsi:type="dcterms:W3CDTF">2020-06-30T11:06:30Z</dcterms:created>
  <dcterms:modified xsi:type="dcterms:W3CDTF">2020-07-02T14:53:16Z</dcterms:modified>
</cp:coreProperties>
</file>